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5" r:id="rId1"/>
    <p:sldMasterId id="2147483696" r:id="rId2"/>
    <p:sldMasterId id="2147483697" r:id="rId3"/>
    <p:sldMasterId id="2147483698" r:id="rId4"/>
  </p:sldMasterIdLst>
  <p:notesMasterIdLst>
    <p:notesMasterId r:id="rId25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478"/>
  </p:normalViewPr>
  <p:slideViewPr>
    <p:cSldViewPr snapToGrid="0">
      <p:cViewPr varScale="1">
        <p:scale>
          <a:sx n="85" d="100"/>
          <a:sy n="85" d="100"/>
        </p:scale>
        <p:origin x="10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presProps" Target="presProp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theme" Target="theme/theme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5" Type="http://schemas.openxmlformats.org/officeDocument/2006/relationships/tableStyles" Target="tableStyle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statistics/Random-variables-and-probability-distributions" TargetMode="External"/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networks.com/analysis/articles/sensitivity-vs-specificity-318222" TargetMode="External"/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solutions.com/chi-square-goodness-of-fit-test/" TargetMode="External"/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478b10473_0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6478b10473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78b10473_0_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6478b10473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63972425d2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g63972425d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3972425d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63972425d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63972425d2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63972425d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3972425d2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g63972425d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63972425d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g63972425d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3972425d2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63972425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63972425d2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g63972425d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63972425d2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g63972425d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63972425d2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g63972425d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63972425d2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g63972425d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478b10473_0_8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6478b1047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3972425d2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g63972425d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6478b10473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6478b10473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3972425d2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g63972425d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63972425d2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g63972425d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63972425d2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g63972425d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4c5cc56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4c5cc56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4c5cc561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64c5cc56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3972425d2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63972425d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3972425d2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63972425d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3972425d2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g63972425d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78b10473_0_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6478b10473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3972425d2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63972425d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63972425d2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g63972425d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64c5cc561e_1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g64c5cc561e_1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64c5cc561e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64c5cc561e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4c5cc561e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64c5cc561e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4c5cc561e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64c5cc561e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63972425d2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63972425d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478b1047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6478b1047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3972425d2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g63972425d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3972425d2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g63972425d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478b10473_0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478b1047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63972425d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g63972425d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63972425d2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g63972425d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64d589c875_0_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g64d589c875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4d589c87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4d589c87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64d589c87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64d589c87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3972425d2_0_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g63972425d2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63972425d2_0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g63972425d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63972425d2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g63972425d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6478b1047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6478b1047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478b10473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g6478b1047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478b10473_0_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6478b1047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6478b104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g6478b10473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g6478b10473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64c5cc561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64c5cc561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64c5cc561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64c5cc561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64c5cc561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64c5cc561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64c5cc561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64c5cc561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64c5cc561e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g64c5cc561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64d589c87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64d589c87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4c5cc561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4c5cc561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64c5cc561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64c5cc561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64c5cc561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64c5cc561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478b10473_0_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6478b10473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64c5cc561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64c5cc561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64c5cc561e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g64c5cc561e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6478b10473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6478b10473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6478b10473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g6478b1047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6478b10473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g6478b1047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478b10473_0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g6478b1047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478b10473_0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g6478b1047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6478b10473_0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g6478b1047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6478b10473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g6478b1047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6478b10473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6478b1047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478b10473_0_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g6478b10473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478b10473_0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g6478b1047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64d589c87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64d589c87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64d589c87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64d589c87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64d589c87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64d589c87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64d589c8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64d589c8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64d589c87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64d589c87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478b1047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g6478b1047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6478b10473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g6478b1047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64c5cc561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64c5cc561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64d589c87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64d589c87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478b10473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6478b10473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64d589c875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g64d589c87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64d589c875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g64d589c8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4d589c875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g64d589c87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64d589c875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g64d589c8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64d589c875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g64d589c87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d589c87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g64d589c87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64d589c875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g64d589c87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64d589c87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64d589c87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64d589c87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64d589c87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https://www.britannica.com/science/statistics/Random-variables-and-probability-distributions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64d589c875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g64d589c87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78b10473_0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6478b10473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64d589c87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64d589c87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64d589c8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64d589c8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64d589c87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64d589c87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64d589c875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g64d589c87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64d589c875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g64d589c87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64d589c87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64d589c87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64d589c87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64d589c87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64d589c87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64d589c87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64d589c875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g64d589c87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64d589c875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g64d589c87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8b10473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6478b10473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64d589c87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64d589c87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650478835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650478835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6478b1047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6478b1047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6478b10473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g6478b1047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64d589c87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64d589c87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64d589c8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64d589c8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4d589c87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4d589c87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6478b10473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g6478b1047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64d589c875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g64d589c87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64d589c87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64d589c87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78b10473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6478b10473_0_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6478b10473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78b10473_0_9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6478b1047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6478b10473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g6478b1047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64d589c875_0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g64d589c875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64ee2ead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64ee2ead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https://www.technologynetworks.com/analysis/articles/sensitivity-vs-specificity-318222</a:t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64d589c87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64d589c875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4ee2ead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4ee2ead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64d5aab5b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64d5aab5b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64d5aab5b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64d5aab5b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64d589c875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g64d589c87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g64d589c875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g64d589c87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78b10473_0_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6478b10473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64d589c875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g64d589c875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64d589c875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g64d589c875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64d589c87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64d589c87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64d5aab5b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64d5aab5b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https://www.statisticssolutions.com/chi-square-goodness-of-fit-test/</a:t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64d589c87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64d589c87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6478b10473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6478b10473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6478b104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g6478b104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6478b10473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g6478b10473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64c5cc561e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64c5cc561e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64c5cc561e_1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g64c5cc561e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78b10473_0_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6478b10473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6478b1047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6478b1047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6478b10473_0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g6478b1047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6478b10473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g6478b1047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6478b10473_0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g6478b1047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6478b1047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0" name="Google Shape;2050;g6478b10473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g6478b10473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6478b1047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g6478b1047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6478b10473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g6478b1047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6478b10473_0_15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g6478b10473_0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6478b10473_0_1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g6478b10473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6478b10473_0_15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g6478b10473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78b10473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478b10473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6478b10473_0_15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g6478b10473_0_1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6478b10473_0_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g6478b10473_0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6478b10473_0_1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g6478b10473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6478b10473_0_1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g6478b10473_0_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6478b10473_0_1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g6478b10473_0_1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6478b10473_0_16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g6478b10473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6478b10473_0_16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g6478b10473_0_1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6478b10473_0_1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g6478b10473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6478b10473_0_1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g6478b10473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650478835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650478835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78b10473_0_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478b1047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8be758a6162e64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8be758a6162e64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6478b10473_0_1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g6478b10473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6478b10473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g6478b10473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6478b10473_0_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g6478b10473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65047883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65047883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650478835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650478835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65047883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65047883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478b10473_0_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6478b10473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478b10473_0_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6478b10473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478b10473_0_10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6478b10473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478b10473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6478b10473_0_1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6478b10473_0_1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478b10473_0_1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6478b10473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78b10473_0_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6478b10473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478b10473_0_1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6478b10473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478b10473_0_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6478b10473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478b10473_0_1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478b10473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478b10473_0_1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6478b1047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478b10473_0_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6478b10473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478b10473_0_10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6478b1047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478b10473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6478b10473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78b10473_0_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6478b10473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78b10473_0_1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6478b10473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478b10473_0_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6478b10473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78b1047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6478b10473_0_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6478b10473_0_8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854eb3cdce336fe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6854eb3cdce336f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30d56863a53ec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3930d56863a53ec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930d56863a53ec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3930d56863a53ec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930d56863a53ec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3930d56863a53ec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30d56863a53ec4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3930d56863a53ec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30d56863a53ec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3930d56863a53ec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930d56863a53ec4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3930d56863a53ec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30d56863a53ec4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3930d56863a53ec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930d56863a53ec4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g3930d56863a53ec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30d56863a53ec4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930d56863a53ec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78b10473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6478b1047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930d56863a53ec4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3930d56863a53ec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930d56863a53ec4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3930d56863a53ec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30d56863a53ec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3930d56863a53ec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930d56863a53ec4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g3930d56863a53ec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30d56863a53ec4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g3930d56863a53ec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4d589c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g64d589c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4d589c87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g64d589c8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4d589c87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g64d589c87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4d589c87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64d589c87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64d589c87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64d589c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478b10473_0_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6478b10473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4d589c87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64d589c8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4d589c87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g64d589c8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4d589c87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64d589c87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4d589c875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64d589c8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64d589c87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g64d589c87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4d589c87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64d589c87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33e50d0b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633e50d0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33e50d0b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g633e50d0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633e50d0b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633e50d0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633e50d0b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g633e50d0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78b10473_0_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6478b1047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33e50d0b2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633e50d0b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33e50d0b2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633e50d0b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33e50d0b2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g633e50d0b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33e50d0b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633e50d0b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33e50d0b2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633e50d0b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633e50d0b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g633e50d0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33e50d0b2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633e50d0b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633e50d0b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633e50d0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33e50d0b2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633e50d0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633e50d0b2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g633e50d0b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78b10473_0_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6478b1047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633e50d0b2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633e50d0b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33e50d0b2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633e50d0b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64d589c875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64d589c87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64d589c875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64d589c87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4d589c875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g64d589c87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4d589c87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g64d589c87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64d589c875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g64d589c875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478b10473_0_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6478b10473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478b10473_0_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6478b1047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63972425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g63972425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478b10473_0_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6478b10473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3972425d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g6397242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63972425d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63972425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63972425d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g63972425d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3972425d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g63972425d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3972425d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g63972425d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63972425d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63972425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3972425d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63972425d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63972425d2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g63972425d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6478b10473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6478b10473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63972425d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g63972425d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2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2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/>
          <p:nvPr/>
        </p:nvSpPr>
        <p:spPr>
          <a:xfrm rot="-1837393">
            <a:off x="3971788" y="2380238"/>
            <a:ext cx="3272148" cy="52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0" y="273844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2940160" y="-942281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629155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629842" y="1260873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629842" y="1878807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3"/>
          </p:nvPr>
        </p:nvSpPr>
        <p:spPr>
          <a:xfrm>
            <a:off x="4629155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4"/>
          </p:nvPr>
        </p:nvSpPr>
        <p:spPr>
          <a:xfrm>
            <a:off x="4629155" y="1878807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  <a:defRPr sz="2600"/>
            </a:lvl1pPr>
            <a:lvl2pPr marL="914400" lvl="1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2pPr>
            <a:lvl3pPr marL="1371600" lvl="2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>
            <a:spLocks noGrp="1"/>
          </p:cNvSpPr>
          <p:nvPr>
            <p:ph type="pic" idx="2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6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483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UvTyaaNkzM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pKfDc295M&amp;list=PLSQl0a2vh4HC5feHa6Rc5c0wbRTx56nF7&amp;index=19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-02ze7tf08&amp;list=PLSQl0a2vh4HC5feHa6Rc5c0wbRTx56nF7&amp;index=20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athinsight.org/derivative_matrix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gi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5.gif"/><Relationship Id="rId5" Type="http://schemas.openxmlformats.org/officeDocument/2006/relationships/image" Target="../media/image154.gif"/><Relationship Id="rId4" Type="http://schemas.openxmlformats.org/officeDocument/2006/relationships/image" Target="../media/image153.gi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Algorithm.html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TEB2z7ZlRAw&amp;t=7s" TargetMode="External"/><Relationship Id="rId4" Type="http://schemas.openxmlformats.org/officeDocument/2006/relationships/hyperlink" Target="http://mathworld.wolfram.com/LocalMinimum.html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normal-distributions/" TargetMode="External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sample/" TargetMode="External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7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7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7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athematics/covariates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7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7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7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7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7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culley.com/installing-python-on-a-mac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users/pyplot_tutorial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Machine Learning with Python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98" name="Google Shape;298;p5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00" name="Google Shape;30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2"/>
          <p:cNvSpPr txBox="1"/>
          <p:nvPr/>
        </p:nvSpPr>
        <p:spPr>
          <a:xfrm>
            <a:off x="5571722" y="3736483"/>
            <a:ext cx="2057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By ​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Arun Panayappan​</a:t>
            </a:r>
            <a:endParaRPr sz="1100"/>
          </a:p>
        </p:txBody>
      </p:sp>
      <p:pic>
        <p:nvPicPr>
          <p:cNvPr id="302" name="Google Shape;302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Preprocess Data</a:t>
            </a:r>
            <a:endParaRPr/>
          </a:p>
        </p:txBody>
      </p:sp>
      <p:sp>
        <p:nvSpPr>
          <p:cNvPr id="374" name="Google Shape;374;p6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75" name="Google Shape;375;p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5" y="861794"/>
            <a:ext cx="6798629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Magnitude Of A Vector</a:t>
            </a:r>
            <a:endParaRPr/>
          </a:p>
        </p:txBody>
      </p:sp>
      <p:sp>
        <p:nvSpPr>
          <p:cNvPr id="1113" name="Google Shape;1113;p15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114" name="Google Shape;1114;p15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1115" name="Google Shape;1115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31" y="1478725"/>
            <a:ext cx="6987347" cy="307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Addition of two vectors</a:t>
            </a:r>
            <a:endParaRPr/>
          </a:p>
        </p:txBody>
      </p:sp>
      <p:sp>
        <p:nvSpPr>
          <p:cNvPr id="1121" name="Google Shape;1121;p15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22" name="Google Shape;1122;p15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1123" name="Google Shape;1123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377" y="1268016"/>
            <a:ext cx="3153732" cy="346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Subtraction of two vectors</a:t>
            </a:r>
            <a:endParaRPr/>
          </a:p>
        </p:txBody>
      </p:sp>
      <p:sp>
        <p:nvSpPr>
          <p:cNvPr id="1129" name="Google Shape;1129;p15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30" name="Google Shape;1130;p15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1131" name="Google Shape;1131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42" y="1268016"/>
            <a:ext cx="3923198" cy="3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Projection of a vector</a:t>
            </a:r>
            <a:endParaRPr/>
          </a:p>
        </p:txBody>
      </p:sp>
      <p:sp>
        <p:nvSpPr>
          <p:cNvPr id="1137" name="Google Shape;1137;p15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38" name="Google Shape;1138;p15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1139" name="Google Shape;1139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1" y="1268016"/>
            <a:ext cx="4639482" cy="327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Cosine and Dot product</a:t>
            </a:r>
            <a:endParaRPr/>
          </a:p>
        </p:txBody>
      </p:sp>
      <p:sp>
        <p:nvSpPr>
          <p:cNvPr id="1145" name="Google Shape;1145;p15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46" name="Google Shape;1146;p15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1147" name="Google Shape;114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0450"/>
            <a:ext cx="6575100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Dot Product</a:t>
            </a:r>
            <a:endParaRPr/>
          </a:p>
        </p:txBody>
      </p:sp>
      <p:sp>
        <p:nvSpPr>
          <p:cNvPr id="1153" name="Google Shape;1153;p15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154" name="Google Shape;1154;p15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1155" name="Google Shape;1155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859" y="1431821"/>
            <a:ext cx="6714293" cy="317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– Space – NLP Example</a:t>
            </a:r>
            <a:endParaRPr/>
          </a:p>
        </p:txBody>
      </p:sp>
      <p:sp>
        <p:nvSpPr>
          <p:cNvPr id="1161" name="Google Shape;1161;p15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62" name="Google Shape;1162;p15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1163" name="Google Shape;1163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866" y="1268016"/>
            <a:ext cx="5557092" cy="31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 - Definition</a:t>
            </a:r>
            <a:endParaRPr/>
          </a:p>
        </p:txBody>
      </p:sp>
      <p:sp>
        <p:nvSpPr>
          <p:cNvPr id="1169" name="Google Shape;1169;p15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70" name="Google Shape;1170;p15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1171" name="Google Shape;1171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386500"/>
            <a:ext cx="7008551" cy="30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</a:t>
            </a:r>
            <a:endParaRPr/>
          </a:p>
        </p:txBody>
      </p:sp>
      <p:sp>
        <p:nvSpPr>
          <p:cNvPr id="1177" name="Google Shape;1177;p15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78" name="Google Shape;1178;p15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108</a:t>
            </a:fld>
            <a:endParaRPr/>
          </a:p>
        </p:txBody>
      </p:sp>
      <p:pic>
        <p:nvPicPr>
          <p:cNvPr id="1179" name="Google Shape;1179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314" y="1268016"/>
            <a:ext cx="5189473" cy="3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Spanning Set of a vector space</a:t>
            </a:r>
            <a:endParaRPr/>
          </a:p>
        </p:txBody>
      </p:sp>
      <p:sp>
        <p:nvSpPr>
          <p:cNvPr id="1185" name="Google Shape;1185;p16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86" name="Google Shape;1186;p16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1187" name="Google Shape;1187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39933"/>
            <a:ext cx="5702892" cy="309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382" name="Google Shape;382;p6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83" name="Google Shape;383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070" y="998587"/>
            <a:ext cx="5523859" cy="368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Linearly dependent vectors</a:t>
            </a:r>
            <a:endParaRPr/>
          </a:p>
        </p:txBody>
      </p:sp>
      <p:sp>
        <p:nvSpPr>
          <p:cNvPr id="1193" name="Google Shape;1193;p16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4" name="Google Shape;1194;p16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1195" name="Google Shape;1195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41" y="1268016"/>
            <a:ext cx="4248641" cy="360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</a:t>
            </a:r>
            <a:endParaRPr/>
          </a:p>
        </p:txBody>
      </p:sp>
      <p:pic>
        <p:nvPicPr>
          <p:cNvPr id="1201" name="Google Shape;1201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</a:t>
            </a:r>
            <a:endParaRPr/>
          </a:p>
        </p:txBody>
      </p:sp>
      <p:sp>
        <p:nvSpPr>
          <p:cNvPr id="1207" name="Google Shape;1207;p16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08" name="Google Shape;1208;p16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1209" name="Google Shape;1209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75" y="1268050"/>
            <a:ext cx="7374650" cy="29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215" name="Google Shape;1215;p16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16" name="Google Shape;1216;p16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1217" name="Google Shape;1217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696" y="1583747"/>
            <a:ext cx="5314308" cy="2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223" name="Google Shape;1223;p1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24" name="Google Shape;1224;p1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1225" name="Google Shape;1225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00" y="1361477"/>
            <a:ext cx="5501249" cy="2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Determinant </a:t>
            </a:r>
            <a:endParaRPr/>
          </a:p>
        </p:txBody>
      </p:sp>
      <p:pic>
        <p:nvPicPr>
          <p:cNvPr id="1231" name="Google Shape;1231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515725"/>
            <a:ext cx="6027202" cy="33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Determinant of matrices</a:t>
            </a:r>
            <a:endParaRPr/>
          </a:p>
        </p:txBody>
      </p:sp>
      <p:sp>
        <p:nvSpPr>
          <p:cNvPr id="1237" name="Google Shape;1237;p1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8" name="Google Shape;1238;p1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sp>
        <p:nvSpPr>
          <p:cNvPr id="1239" name="Google Shape;1239;p167"/>
          <p:cNvSpPr/>
          <p:nvPr/>
        </p:nvSpPr>
        <p:spPr>
          <a:xfrm>
            <a:off x="4912576" y="2618506"/>
            <a:ext cx="31845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https://youtu.be/Ip3X9LOh2dk</a:t>
            </a:r>
            <a:endParaRPr sz="1100"/>
          </a:p>
        </p:txBody>
      </p:sp>
      <p:pic>
        <p:nvPicPr>
          <p:cNvPr id="1240" name="Google Shape;1240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2157303"/>
            <a:ext cx="33528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Matrix</a:t>
            </a:r>
            <a:endParaRPr/>
          </a:p>
        </p:txBody>
      </p:sp>
      <p:sp>
        <p:nvSpPr>
          <p:cNvPr id="1246" name="Google Shape;1246;p1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47" name="Google Shape;1247;p1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pic>
        <p:nvPicPr>
          <p:cNvPr id="1248" name="Google Shape;1248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293" y="1268041"/>
            <a:ext cx="6408276" cy="328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Composition of Matrix transforms</a:t>
            </a:r>
            <a:endParaRPr/>
          </a:p>
        </p:txBody>
      </p:sp>
      <p:sp>
        <p:nvSpPr>
          <p:cNvPr id="1254" name="Google Shape;1254;p16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55" name="Google Shape;1255;p16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1256" name="Google Shape;1256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27" y="1555934"/>
            <a:ext cx="4936032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and Shear</a:t>
            </a:r>
            <a:endParaRPr/>
          </a:p>
        </p:txBody>
      </p:sp>
      <p:sp>
        <p:nvSpPr>
          <p:cNvPr id="1262" name="Google Shape;1262;p1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63" name="Google Shape;1263;p1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pic>
        <p:nvPicPr>
          <p:cNvPr id="1264" name="Google Shape;1264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745" y="1348547"/>
            <a:ext cx="7267079" cy="296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390" name="Google Shape;390;p6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91" name="Google Shape;391;p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52" y="1002827"/>
            <a:ext cx="582209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Gauss Elimination</a:t>
            </a:r>
            <a:endParaRPr/>
          </a:p>
        </p:txBody>
      </p:sp>
      <p:sp>
        <p:nvSpPr>
          <p:cNvPr id="1270" name="Google Shape;1270;p17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71" name="Google Shape;1271;p17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pic>
        <p:nvPicPr>
          <p:cNvPr id="1272" name="Google Shape;1272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268047"/>
            <a:ext cx="7719886" cy="294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Inverse Matrix</a:t>
            </a:r>
            <a:endParaRPr/>
          </a:p>
        </p:txBody>
      </p:sp>
      <p:sp>
        <p:nvSpPr>
          <p:cNvPr id="1278" name="Google Shape;1278;p17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79" name="Google Shape;1279;p17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pic>
        <p:nvPicPr>
          <p:cNvPr id="1280" name="Google Shape;1280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020751"/>
            <a:ext cx="5350970" cy="199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Triplet method</a:t>
            </a:r>
            <a:endParaRPr/>
          </a:p>
        </p:txBody>
      </p:sp>
      <p:sp>
        <p:nvSpPr>
          <p:cNvPr id="1286" name="Google Shape;1286;p17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87" name="Google Shape;1287;p17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pic>
        <p:nvPicPr>
          <p:cNvPr id="1288" name="Google Shape;128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75" y="1958948"/>
            <a:ext cx="4315325" cy="1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73"/>
          <p:cNvSpPr txBox="1"/>
          <p:nvPr/>
        </p:nvSpPr>
        <p:spPr>
          <a:xfrm>
            <a:off x="271250" y="1767275"/>
            <a:ext cx="38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Matrix contains more number of ZERO values than NON-ZERO values, such matrix is known as sparse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Non-zero values along with their row and column index values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0th row stores total rows, total columns and total non-zero values in the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Linked 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74"/>
          <p:cNvSpPr txBox="1">
            <a:spLocks noGrp="1"/>
          </p:cNvSpPr>
          <p:nvPr>
            <p:ph type="body" idx="1"/>
          </p:nvPr>
        </p:nvSpPr>
        <p:spPr>
          <a:xfrm>
            <a:off x="678975" y="1549725"/>
            <a:ext cx="6145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Row: </a:t>
            </a:r>
            <a:r>
              <a:rPr lang="en" sz="1400">
                <a:solidFill>
                  <a:srgbClr val="FFFFFF"/>
                </a:solidFill>
              </a:rPr>
              <a:t>Index of row,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Column: </a:t>
            </a:r>
            <a:r>
              <a:rPr lang="en" sz="1400">
                <a:solidFill>
                  <a:srgbClr val="FFFFFF"/>
                </a:solidFill>
              </a:rPr>
              <a:t>Index of column,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Value: </a:t>
            </a:r>
            <a:r>
              <a:rPr lang="en" sz="1400">
                <a:solidFill>
                  <a:srgbClr val="FFFFFF"/>
                </a:solidFill>
              </a:rPr>
              <a:t>Value of the non zero element located at index – (row,column)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Next node: </a:t>
            </a:r>
            <a:r>
              <a:rPr lang="en" sz="1400">
                <a:solidFill>
                  <a:srgbClr val="FFFFFF"/>
                </a:solidFill>
              </a:rPr>
              <a:t>Address of the next node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1296" name="Google Shape;1296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2838575"/>
            <a:ext cx="5334726" cy="1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 use Sparse Matrix</a:t>
            </a:r>
            <a:endParaRPr/>
          </a:p>
        </p:txBody>
      </p:sp>
      <p:sp>
        <p:nvSpPr>
          <p:cNvPr id="1302" name="Google Shape;1302;p175"/>
          <p:cNvSpPr txBox="1">
            <a:spLocks noGrp="1"/>
          </p:cNvSpPr>
          <p:nvPr>
            <p:ph type="body" idx="1"/>
          </p:nvPr>
        </p:nvSpPr>
        <p:spPr>
          <a:xfrm>
            <a:off x="628650" y="1632700"/>
            <a:ext cx="63132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Storage: </a:t>
            </a:r>
            <a:r>
              <a:rPr lang="en" sz="1400">
                <a:solidFill>
                  <a:srgbClr val="FFFFFF"/>
                </a:solidFill>
              </a:rPr>
              <a:t>There are lesser non-zero elements than zeros and thus lesser memory can be used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Computing time:</a:t>
            </a:r>
            <a:r>
              <a:rPr lang="en" sz="1400">
                <a:solidFill>
                  <a:srgbClr val="FFFFFF"/>
                </a:solidFill>
              </a:rPr>
              <a:t>Computing time can be saved by logically designing a data structure traversing only non-zero elements..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Sparse matrix</a:t>
            </a:r>
            <a:endParaRPr/>
          </a:p>
        </p:txBody>
      </p:sp>
      <p:sp>
        <p:nvSpPr>
          <p:cNvPr id="1308" name="Google Shape;1308;p176"/>
          <p:cNvSpPr txBox="1">
            <a:spLocks noGrp="1"/>
          </p:cNvSpPr>
          <p:nvPr>
            <p:ph type="body" idx="1"/>
          </p:nvPr>
        </p:nvSpPr>
        <p:spPr>
          <a:xfrm>
            <a:off x="628650" y="1459275"/>
            <a:ext cx="6634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Latent Semantic Analysis  is a sparse matrix representation of the text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Calculation of the similarity between sparse customer behavior vectors using distance measures such as Euclidean distance or dot products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Special matrices</a:t>
            </a:r>
            <a:endParaRPr/>
          </a:p>
        </p:txBody>
      </p:sp>
      <p:sp>
        <p:nvSpPr>
          <p:cNvPr id="1314" name="Google Shape;1314;p17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15" name="Google Shape;1315;p17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316" name="Google Shape;1316;p177"/>
          <p:cNvSpPr txBox="1"/>
          <p:nvPr/>
        </p:nvSpPr>
        <p:spPr>
          <a:xfrm>
            <a:off x="892350" y="1667150"/>
            <a:ext cx="5712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Identity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Transpose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and Skew Symmetric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Upper and Lower triangular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Orthogonal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Diagonal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Eigenvalues and Eigenvectors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2" name="Google Shape;1322;p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 Vector</a:t>
            </a:r>
            <a:endParaRPr/>
          </a:p>
        </p:txBody>
      </p:sp>
      <p:sp>
        <p:nvSpPr>
          <p:cNvPr id="1328" name="Google Shape;1328;p17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29" name="Google Shape;1329;p17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1330" name="Google Shape;1330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17651"/>
            <a:ext cx="8202489" cy="31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 transformation</a:t>
            </a:r>
            <a:endParaRPr/>
          </a:p>
        </p:txBody>
      </p:sp>
      <p:sp>
        <p:nvSpPr>
          <p:cNvPr id="1336" name="Google Shape;1336;p18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37" name="Google Shape;1337;p18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pic>
        <p:nvPicPr>
          <p:cNvPr id="1338" name="Google Shape;1338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06" y="1508924"/>
            <a:ext cx="5532506" cy="261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398" name="Google Shape;398;p6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99" name="Google Shape;399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7" y="1060229"/>
            <a:ext cx="5905486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Axis of rotation of an object</a:t>
            </a:r>
            <a:endParaRPr/>
          </a:p>
        </p:txBody>
      </p:sp>
      <p:sp>
        <p:nvSpPr>
          <p:cNvPr id="1344" name="Google Shape;1344;p18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5" name="Google Shape;1345;p18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1346" name="Google Shape;1346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555" y="1811726"/>
            <a:ext cx="3501039" cy="241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 Vector Definition</a:t>
            </a:r>
            <a:endParaRPr/>
          </a:p>
        </p:txBody>
      </p:sp>
      <p:sp>
        <p:nvSpPr>
          <p:cNvPr id="1352" name="Google Shape;1352;p18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53" name="Google Shape;1353;p18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pic>
        <p:nvPicPr>
          <p:cNvPr id="1354" name="Google Shape;1354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871" y="1394597"/>
            <a:ext cx="4842023" cy="277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83"/>
          <p:cNvSpPr txBox="1">
            <a:spLocks noGrp="1"/>
          </p:cNvSpPr>
          <p:nvPr>
            <p:ph type="title"/>
          </p:nvPr>
        </p:nvSpPr>
        <p:spPr>
          <a:xfrm>
            <a:off x="628651" y="51836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Diagonalization</a:t>
            </a:r>
            <a:endParaRPr/>
          </a:p>
        </p:txBody>
      </p:sp>
      <p:sp>
        <p:nvSpPr>
          <p:cNvPr id="1360" name="Google Shape;1360;p18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61" name="Google Shape;1361;p18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1362" name="Google Shape;136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836625"/>
            <a:ext cx="5449250" cy="23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 Matrix</a:t>
            </a:r>
            <a:endParaRPr/>
          </a:p>
        </p:txBody>
      </p:sp>
      <p:pic>
        <p:nvPicPr>
          <p:cNvPr id="1368" name="Google Shape;136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25" y="1268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Diagonalization </a:t>
            </a:r>
            <a:endParaRPr/>
          </a:p>
        </p:txBody>
      </p:sp>
      <p:pic>
        <p:nvPicPr>
          <p:cNvPr id="1374" name="Google Shape;137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30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86"/>
          <p:cNvSpPr txBox="1">
            <a:spLocks noGrp="1"/>
          </p:cNvSpPr>
          <p:nvPr>
            <p:ph type="title"/>
          </p:nvPr>
        </p:nvSpPr>
        <p:spPr>
          <a:xfrm>
            <a:off x="628651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Computing Eigen vectors - Example</a:t>
            </a:r>
            <a:endParaRPr/>
          </a:p>
        </p:txBody>
      </p:sp>
      <p:sp>
        <p:nvSpPr>
          <p:cNvPr id="1380" name="Google Shape;1380;p18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81" name="Google Shape;1381;p18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135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Changing to Eigen Basis</a:t>
            </a:r>
            <a:endParaRPr/>
          </a:p>
        </p:txBody>
      </p:sp>
      <p:sp>
        <p:nvSpPr>
          <p:cNvPr id="1387" name="Google Shape;1387;p18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88" name="Google Shape;1388;p18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pic>
        <p:nvPicPr>
          <p:cNvPr id="1389" name="Google Shape;1389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489533"/>
            <a:ext cx="9144012" cy="26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Change of basis</a:t>
            </a:r>
            <a:endParaRPr/>
          </a:p>
        </p:txBody>
      </p:sp>
      <p:sp>
        <p:nvSpPr>
          <p:cNvPr id="1395" name="Google Shape;1395;p18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96" name="Google Shape;1396;p18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pic>
        <p:nvPicPr>
          <p:cNvPr id="1397" name="Google Shape;1397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650" y="1467101"/>
            <a:ext cx="7200122" cy="26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Calculus for ML </a:t>
            </a:r>
            <a:endParaRPr/>
          </a:p>
        </p:txBody>
      </p:sp>
      <p:pic>
        <p:nvPicPr>
          <p:cNvPr id="1403" name="Google Shape;1403;p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409" name="Google Shape;1409;p19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10" name="Google Shape;1410;p19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139</a:t>
            </a:fld>
            <a:endParaRPr/>
          </a:p>
        </p:txBody>
      </p:sp>
      <p:pic>
        <p:nvPicPr>
          <p:cNvPr id="1411" name="Google Shape;1411;p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43441"/>
            <a:ext cx="5812646" cy="344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06" name="Google Shape;406;p6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07" name="Google Shape;407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810" y="841275"/>
            <a:ext cx="5906380" cy="3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418" name="Google Shape;1418;p191"/>
          <p:cNvSpPr txBox="1">
            <a:spLocks noGrp="1"/>
          </p:cNvSpPr>
          <p:nvPr>
            <p:ph type="body" idx="1"/>
          </p:nvPr>
        </p:nvSpPr>
        <p:spPr>
          <a:xfrm>
            <a:off x="789255" y="1879791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https://youtu.be/WUvTyaaNkzM</a:t>
            </a:r>
            <a:r>
              <a:rPr lang="en"/>
              <a:t>  </a:t>
            </a:r>
            <a:endParaRPr/>
          </a:p>
        </p:txBody>
      </p:sp>
      <p:sp>
        <p:nvSpPr>
          <p:cNvPr id="1419" name="Google Shape;1419;p19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20" name="Google Shape;1420;p19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functions</a:t>
            </a:r>
            <a:endParaRPr/>
          </a:p>
        </p:txBody>
      </p:sp>
      <p:pic>
        <p:nvPicPr>
          <p:cNvPr id="1426" name="Google Shape;1426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9571"/>
            <a:ext cx="4038550" cy="22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92"/>
          <p:cNvSpPr txBox="1"/>
          <p:nvPr/>
        </p:nvSpPr>
        <p:spPr>
          <a:xfrm>
            <a:off x="703225" y="1623275"/>
            <a:ext cx="3486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is made up of multiple numbers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Associating points in one space with points in another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derivative</a:t>
            </a:r>
            <a:endParaRPr/>
          </a:p>
        </p:txBody>
      </p:sp>
      <p:pic>
        <p:nvPicPr>
          <p:cNvPr id="1433" name="Google Shape;143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919400"/>
            <a:ext cx="6059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Rule</a:t>
            </a:r>
            <a:endParaRPr/>
          </a:p>
        </p:txBody>
      </p:sp>
      <p:sp>
        <p:nvSpPr>
          <p:cNvPr id="1439" name="Google Shape;1439;p194"/>
          <p:cNvSpPr txBox="1">
            <a:spLocks noGrp="1"/>
          </p:cNvSpPr>
          <p:nvPr>
            <p:ph type="body" idx="1"/>
          </p:nvPr>
        </p:nvSpPr>
        <p:spPr>
          <a:xfrm>
            <a:off x="683125" y="16802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The Power rule tells us how to differentiate expressions of the form x^n</a:t>
            </a:r>
            <a:endParaRPr sz="16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75" y="2243513"/>
            <a:ext cx="34099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Chain Rule  </a:t>
            </a:r>
            <a:endParaRPr/>
          </a:p>
        </p:txBody>
      </p:sp>
      <p:pic>
        <p:nvPicPr>
          <p:cNvPr id="1446" name="Google Shape;14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8" y="1554438"/>
            <a:ext cx="59721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 Chain rule</a:t>
            </a:r>
            <a:endParaRPr/>
          </a:p>
        </p:txBody>
      </p:sp>
      <p:sp>
        <p:nvSpPr>
          <p:cNvPr id="1452" name="Google Shape;1452;p19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53" name="Google Shape;1453;p19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sp>
        <p:nvSpPr>
          <p:cNvPr id="1454" name="Google Shape;1454;p196"/>
          <p:cNvSpPr/>
          <p:nvPr/>
        </p:nvSpPr>
        <p:spPr>
          <a:xfrm>
            <a:off x="4642202" y="2405476"/>
            <a:ext cx="45480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https://youtu.be/YG15m2VwSjA?t=540</a:t>
            </a:r>
            <a:endParaRPr sz="1100"/>
          </a:p>
        </p:txBody>
      </p:sp>
      <p:pic>
        <p:nvPicPr>
          <p:cNvPr id="1455" name="Google Shape;1455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2"/>
            <a:ext cx="3885326" cy="29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Chain Rule</a:t>
            </a:r>
            <a:endParaRPr/>
          </a:p>
        </p:txBody>
      </p:sp>
      <p:pic>
        <p:nvPicPr>
          <p:cNvPr id="1461" name="Google Shape;1461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1612750"/>
            <a:ext cx="5324301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Order Derivative</a:t>
            </a:r>
            <a:endParaRPr/>
          </a:p>
        </p:txBody>
      </p:sp>
      <p:sp>
        <p:nvSpPr>
          <p:cNvPr id="1467" name="Google Shape;1467;p198"/>
          <p:cNvSpPr txBox="1">
            <a:spLocks noGrp="1"/>
          </p:cNvSpPr>
          <p:nvPr>
            <p:ph type="body" idx="1"/>
          </p:nvPr>
        </p:nvSpPr>
        <p:spPr>
          <a:xfrm>
            <a:off x="628650" y="1471050"/>
            <a:ext cx="4470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the rate of change of a quantity is itself changing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Derivative of the derivative of the given function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Describes how the slope changes over the independent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468" name="Google Shape;146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01" y="1858004"/>
            <a:ext cx="3460501" cy="2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9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Equation</a:t>
            </a:r>
            <a:endParaRPr/>
          </a:p>
        </p:txBody>
      </p:sp>
      <p:sp>
        <p:nvSpPr>
          <p:cNvPr id="1474" name="Google Shape;1474;p199"/>
          <p:cNvSpPr txBox="1">
            <a:spLocks noGrp="1"/>
          </p:cNvSpPr>
          <p:nvPr>
            <p:ph type="body" idx="1"/>
          </p:nvPr>
        </p:nvSpPr>
        <p:spPr>
          <a:xfrm>
            <a:off x="628650" y="1717625"/>
            <a:ext cx="3662700" cy="13905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states how a rate of change (a "differential") in one variable is related to other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475" name="Google Shape;1475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092875"/>
            <a:ext cx="4541899" cy="3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0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Derivatives</a:t>
            </a:r>
            <a:endParaRPr/>
          </a:p>
        </p:txBody>
      </p:sp>
      <p:pic>
        <p:nvPicPr>
          <p:cNvPr id="1481" name="Google Shape;1481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0" y="1529599"/>
            <a:ext cx="3973301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200"/>
          <p:cNvSpPr txBox="1"/>
          <p:nvPr/>
        </p:nvSpPr>
        <p:spPr>
          <a:xfrm>
            <a:off x="472150" y="2290450"/>
            <a:ext cx="4279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Defined as derivatives of a function of multiple variables when all but the variable of interest are held fixed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14" name="Google Shape;414;p6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15" name="Google Shape;415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7" y="895992"/>
            <a:ext cx="6314152" cy="348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0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pic>
        <p:nvPicPr>
          <p:cNvPr id="1488" name="Google Shape;148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50" y="1268050"/>
            <a:ext cx="4488826" cy="3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201"/>
          <p:cNvSpPr txBox="1"/>
          <p:nvPr/>
        </p:nvSpPr>
        <p:spPr>
          <a:xfrm>
            <a:off x="572625" y="1553375"/>
            <a:ext cx="385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data is drawn probabilistically from a continuous space, then average values over the data are computed by integrals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Determining the area under the curve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0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Lagrange Multipliers</a:t>
            </a:r>
            <a:endParaRPr/>
          </a:p>
        </p:txBody>
      </p:sp>
      <p:sp>
        <p:nvSpPr>
          <p:cNvPr id="1495" name="Google Shape;1495;p20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96" name="Google Shape;1496;p20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sp>
        <p:nvSpPr>
          <p:cNvPr id="1497" name="Google Shape;1497;p202"/>
          <p:cNvSpPr txBox="1"/>
          <p:nvPr/>
        </p:nvSpPr>
        <p:spPr>
          <a:xfrm>
            <a:off x="711225" y="1517675"/>
            <a:ext cx="3680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 for finding the local maxima and minima of a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function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 us to maximize or minimize functions with the constraint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helps to find an optimal point for a constrained optimization problem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develop Support Vector Machine algorithm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8" name="Google Shape;1498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700" y="1420450"/>
            <a:ext cx="4407898" cy="27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0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optimization</a:t>
            </a:r>
            <a:endParaRPr/>
          </a:p>
        </p:txBody>
      </p:sp>
      <p:pic>
        <p:nvPicPr>
          <p:cNvPr id="1504" name="Google Shape;150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0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</p:txBody>
      </p:sp>
      <p:sp>
        <p:nvSpPr>
          <p:cNvPr id="1510" name="Google Shape;1510;p20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11" name="Google Shape;1511;p20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pic>
        <p:nvPicPr>
          <p:cNvPr id="1512" name="Google Shape;1512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921510" cy="327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Slope</a:t>
            </a:r>
            <a:endParaRPr/>
          </a:p>
        </p:txBody>
      </p:sp>
      <p:sp>
        <p:nvSpPr>
          <p:cNvPr id="1518" name="Google Shape;1518;p20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19" name="Google Shape;1519;p20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154</a:t>
            </a:fld>
            <a:endParaRPr/>
          </a:p>
        </p:txBody>
      </p:sp>
      <p:pic>
        <p:nvPicPr>
          <p:cNvPr id="1520" name="Google Shape;1520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78" y="1980295"/>
            <a:ext cx="6232713" cy="207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0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endParaRPr/>
          </a:p>
        </p:txBody>
      </p:sp>
      <p:sp>
        <p:nvSpPr>
          <p:cNvPr id="1526" name="Google Shape;1526;p20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7" name="Google Shape;1527;p20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155</a:t>
            </a:fld>
            <a:endParaRPr/>
          </a:p>
        </p:txBody>
      </p:sp>
      <p:pic>
        <p:nvPicPr>
          <p:cNvPr id="1528" name="Google Shape;1528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433224"/>
            <a:ext cx="7506276" cy="31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0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Formula</a:t>
            </a:r>
            <a:endParaRPr/>
          </a:p>
        </p:txBody>
      </p:sp>
      <p:sp>
        <p:nvSpPr>
          <p:cNvPr id="1534" name="Google Shape;1534;p20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35" name="Google Shape;1535;p20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156</a:t>
            </a:fld>
            <a:endParaRPr/>
          </a:p>
        </p:txBody>
      </p:sp>
      <p:pic>
        <p:nvPicPr>
          <p:cNvPr id="1536" name="Google Shape;1536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110" y="1756772"/>
            <a:ext cx="6077112" cy="198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0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1</a:t>
            </a:r>
            <a:endParaRPr/>
          </a:p>
        </p:txBody>
      </p:sp>
      <p:sp>
        <p:nvSpPr>
          <p:cNvPr id="1542" name="Google Shape;1542;p20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43" name="Google Shape;1543;p20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  <p:pic>
        <p:nvPicPr>
          <p:cNvPr id="1544" name="Google Shape;1544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74" y="1534205"/>
            <a:ext cx="6898343" cy="323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0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2</a:t>
            </a:r>
            <a:endParaRPr/>
          </a:p>
        </p:txBody>
      </p:sp>
      <p:sp>
        <p:nvSpPr>
          <p:cNvPr id="1550" name="Google Shape;1550;p20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51" name="Google Shape;1551;p20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158</a:t>
            </a:fld>
            <a:endParaRPr/>
          </a:p>
        </p:txBody>
      </p:sp>
      <p:pic>
        <p:nvPicPr>
          <p:cNvPr id="1552" name="Google Shape;1552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9" y="1116551"/>
            <a:ext cx="6352568" cy="3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1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3</a:t>
            </a:r>
            <a:endParaRPr/>
          </a:p>
        </p:txBody>
      </p:sp>
      <p:sp>
        <p:nvSpPr>
          <p:cNvPr id="1558" name="Google Shape;1558;p21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59" name="Google Shape;1559;p21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  <p:pic>
        <p:nvPicPr>
          <p:cNvPr id="1560" name="Google Shape;1560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8" y="1268041"/>
            <a:ext cx="6734097" cy="331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Classifier</a:t>
            </a:r>
            <a:endParaRPr/>
          </a:p>
        </p:txBody>
      </p:sp>
      <p:sp>
        <p:nvSpPr>
          <p:cNvPr id="422" name="Google Shape;422;p6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23" name="Google Shape;423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67"/>
          <p:cNvPicPr preferRelativeResize="0"/>
          <p:nvPr/>
        </p:nvPicPr>
        <p:blipFill rotWithShape="1">
          <a:blip r:embed="rId3">
            <a:alphaModFix/>
          </a:blip>
          <a:srcRect l="7918"/>
          <a:stretch/>
        </p:blipFill>
        <p:spPr>
          <a:xfrm>
            <a:off x="1801824" y="943870"/>
            <a:ext cx="5908650" cy="355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1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4</a:t>
            </a:r>
            <a:endParaRPr/>
          </a:p>
        </p:txBody>
      </p:sp>
      <p:sp>
        <p:nvSpPr>
          <p:cNvPr id="1566" name="Google Shape;1566;p21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67" name="Google Shape;1567;p21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  <p:pic>
        <p:nvPicPr>
          <p:cNvPr id="1568" name="Google Shape;1568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08575"/>
            <a:ext cx="3892001" cy="2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211"/>
          <p:cNvSpPr txBox="1"/>
          <p:nvPr/>
        </p:nvSpPr>
        <p:spPr>
          <a:xfrm>
            <a:off x="4791900" y="1627425"/>
            <a:ext cx="38919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 Optimization algorithm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of this method is to find better training directions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1575" name="Google Shape;1575;p212"/>
          <p:cNvSpPr txBox="1">
            <a:spLocks noGrp="1"/>
          </p:cNvSpPr>
          <p:nvPr>
            <p:ph type="body" idx="1"/>
          </p:nvPr>
        </p:nvSpPr>
        <p:spPr>
          <a:xfrm>
            <a:off x="628650" y="1668825"/>
            <a:ext cx="3741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lang="en" sz="1600" b="1">
                <a:solidFill>
                  <a:srgbClr val="FFFFFF"/>
                </a:solidFill>
              </a:rPr>
              <a:t>gradient</a:t>
            </a:r>
            <a:r>
              <a:rPr lang="en" sz="1600">
                <a:solidFill>
                  <a:srgbClr val="FFFFFF"/>
                </a:solidFill>
              </a:rPr>
              <a:t> of a function f, denoted as ∇</a:t>
            </a:r>
            <a:r>
              <a:rPr lang="en" sz="1600" i="1">
                <a:solidFill>
                  <a:srgbClr val="FFFFFF"/>
                </a:solidFill>
              </a:rPr>
              <a:t>f</a:t>
            </a:r>
            <a:r>
              <a:rPr lang="en" sz="1600">
                <a:solidFill>
                  <a:srgbClr val="FFFFFF"/>
                </a:solidFill>
              </a:rPr>
              <a:t>, is the collection of all its partial derivatives into a vector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Represent the combination of rate of change in x,y,z at a given point in three or higher dimensional curve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1576" name="Google Shape;1576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125" y="1737925"/>
            <a:ext cx="4287627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1582" name="Google Shape;1582;p213"/>
          <p:cNvSpPr txBox="1">
            <a:spLocks noGrp="1"/>
          </p:cNvSpPr>
          <p:nvPr>
            <p:ph type="body" idx="1"/>
          </p:nvPr>
        </p:nvSpPr>
        <p:spPr>
          <a:xfrm>
            <a:off x="628650" y="1667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https://www.youtube.com/watch?v=tIpKfDc295M&amp;list=PLSQl0a2vh4HC5feHa6Rc5c0wbRTx56nF7&amp;index=19</a:t>
            </a:r>
            <a:endParaRPr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1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Differentiation - Gradient</a:t>
            </a:r>
            <a:endParaRPr/>
          </a:p>
        </p:txBody>
      </p:sp>
      <p:pic>
        <p:nvPicPr>
          <p:cNvPr id="1588" name="Google Shape;1588;p214"/>
          <p:cNvPicPr preferRelativeResize="0"/>
          <p:nvPr/>
        </p:nvPicPr>
        <p:blipFill rotWithShape="1">
          <a:blip r:embed="rId3">
            <a:alphaModFix/>
          </a:blip>
          <a:srcRect b="15746"/>
          <a:stretch/>
        </p:blipFill>
        <p:spPr>
          <a:xfrm>
            <a:off x="628650" y="1366350"/>
            <a:ext cx="6515802" cy="30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Vector</a:t>
            </a:r>
            <a:endParaRPr/>
          </a:p>
        </p:txBody>
      </p:sp>
      <p:sp>
        <p:nvSpPr>
          <p:cNvPr id="1594" name="Google Shape;1594;p215"/>
          <p:cNvSpPr txBox="1">
            <a:spLocks noGrp="1"/>
          </p:cNvSpPr>
          <p:nvPr>
            <p:ph type="body" idx="1"/>
          </p:nvPr>
        </p:nvSpPr>
        <p:spPr>
          <a:xfrm>
            <a:off x="4771800" y="1356200"/>
            <a:ext cx="3675300" cy="32772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https://www.youtube.com/watch?v=_-02ze7tf08&amp;list=PLSQl0a2vh4HC5feHa6Rc5c0wbRTx56nF7&amp;index=20</a:t>
            </a:r>
            <a:r>
              <a:rPr lang="en" dirty="0"/>
              <a:t> </a:t>
            </a:r>
            <a:endParaRPr dirty="0"/>
          </a:p>
        </p:txBody>
      </p:sp>
      <p:sp>
        <p:nvSpPr>
          <p:cNvPr id="1595" name="Google Shape;1595;p215"/>
          <p:cNvSpPr txBox="1"/>
          <p:nvPr/>
        </p:nvSpPr>
        <p:spPr>
          <a:xfrm>
            <a:off x="552525" y="1436550"/>
            <a:ext cx="392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Gradient vector points  the direction of greatest rate of increase of f(</a:t>
            </a:r>
            <a:r>
              <a:rPr lang="en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x,y</a:t>
            </a: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matrix of partial derivatives</a:t>
            </a:r>
            <a:r>
              <a:rPr lang="en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of a scalar-valued function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determine how directional derivatives at a point change as the direction changes,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2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Derivative</a:t>
            </a:r>
            <a:endParaRPr/>
          </a:p>
        </p:txBody>
      </p:sp>
      <p:pic>
        <p:nvPicPr>
          <p:cNvPr id="1601" name="Google Shape;1601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00" y="1591075"/>
            <a:ext cx="4001501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216" descr="del _(u)f(x_0,y_0,z_0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52" y="1775069"/>
            <a:ext cx="117199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216" descr="f(x,y,z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30" y="1775069"/>
            <a:ext cx="71622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16" descr="(x_0,y_0,z_0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93" y="1775069"/>
            <a:ext cx="80737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16" descr="u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75" y="1775069"/>
            <a:ext cx="10418" cy="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216"/>
          <p:cNvSpPr txBox="1"/>
          <p:nvPr/>
        </p:nvSpPr>
        <p:spPr>
          <a:xfrm>
            <a:off x="504730" y="1470275"/>
            <a:ext cx="419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Rate at which the function  changes at a point  in the given direction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Directional derivative is taken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some vector in the input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directional derivative of f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 v,is the resulting rate of change in the output of the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1612" name="Google Shape;1612;p2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13" name="Google Shape;1613;p2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166</a:t>
            </a:fld>
            <a:endParaRPr/>
          </a:p>
        </p:txBody>
      </p:sp>
      <p:pic>
        <p:nvPicPr>
          <p:cNvPr id="1614" name="Google Shape;1614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71" y="1184102"/>
            <a:ext cx="7969189" cy="350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2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Steps for GradientDescent</a:t>
            </a:r>
            <a:endParaRPr/>
          </a:p>
        </p:txBody>
      </p:sp>
      <p:sp>
        <p:nvSpPr>
          <p:cNvPr id="1620" name="Google Shape;1620;p21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21" name="Google Shape;1621;p21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  <p:pic>
        <p:nvPicPr>
          <p:cNvPr id="1622" name="Google Shape;1622;p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992" y="1268051"/>
            <a:ext cx="7794019" cy="3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Steepest Gradient Descent</a:t>
            </a:r>
            <a:endParaRPr/>
          </a:p>
        </p:txBody>
      </p:sp>
      <p:sp>
        <p:nvSpPr>
          <p:cNvPr id="1628" name="Google Shape;1628;p219"/>
          <p:cNvSpPr txBox="1">
            <a:spLocks noGrp="1"/>
          </p:cNvSpPr>
          <p:nvPr>
            <p:ph type="body" idx="1"/>
          </p:nvPr>
        </p:nvSpPr>
        <p:spPr>
          <a:xfrm>
            <a:off x="562575" y="1680275"/>
            <a:ext cx="5294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 dirty="0">
                <a:solidFill>
                  <a:srgbClr val="FFFFFF"/>
                </a:solidFill>
              </a:rPr>
              <a:t>An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algorithm</a:t>
            </a:r>
            <a:r>
              <a:rPr lang="en" sz="1600" dirty="0">
                <a:solidFill>
                  <a:srgbClr val="FFFFFF"/>
                </a:solidFill>
              </a:rPr>
              <a:t> for finding the </a:t>
            </a:r>
            <a:r>
              <a:rPr lang="en" sz="1600" dirty="0">
                <a:solidFill>
                  <a:schemeClr val="bg1"/>
                </a:solidFill>
              </a:rPr>
              <a:t>nearest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 minimum</a:t>
            </a:r>
            <a:r>
              <a:rPr lang="en" sz="1600" dirty="0">
                <a:solidFill>
                  <a:schemeClr val="bg1"/>
                </a:solidFill>
              </a:rPr>
              <a:t> </a:t>
            </a:r>
            <a:r>
              <a:rPr lang="en" sz="1600" dirty="0">
                <a:solidFill>
                  <a:srgbClr val="FFFFFF"/>
                </a:solidFill>
              </a:rPr>
              <a:t>of a function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 dirty="0">
                <a:solidFill>
                  <a:srgbClr val="FFFFFF"/>
                </a:solidFill>
              </a:rPr>
              <a:t>Special case of gradient descent where the step length is chosen to minimize the objective function value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1629" name="Google Shape;1629;p219"/>
          <p:cNvSpPr txBox="1"/>
          <p:nvPr/>
        </p:nvSpPr>
        <p:spPr>
          <a:xfrm>
            <a:off x="5927075" y="234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https://www.youtube.com/watch?v=TEB2z7ZlRAw&amp;t=7s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1635" name="Google Shape;1635;p2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Best Fit Line</a:t>
            </a:r>
            <a:endParaRPr/>
          </a:p>
        </p:txBody>
      </p:sp>
      <p:sp>
        <p:nvSpPr>
          <p:cNvPr id="430" name="Google Shape;430;p6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68"/>
          <p:cNvPicPr preferRelativeResize="0"/>
          <p:nvPr/>
        </p:nvPicPr>
        <p:blipFill rotWithShape="1">
          <a:blip r:embed="rId3">
            <a:alphaModFix/>
          </a:blip>
          <a:srcRect l="15952"/>
          <a:stretch/>
        </p:blipFill>
        <p:spPr>
          <a:xfrm>
            <a:off x="2443862" y="848115"/>
            <a:ext cx="4256275" cy="33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2238" y="3868271"/>
            <a:ext cx="2211856" cy="36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2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– Random Experiment</a:t>
            </a:r>
            <a:endParaRPr/>
          </a:p>
        </p:txBody>
      </p:sp>
      <p:sp>
        <p:nvSpPr>
          <p:cNvPr id="1641" name="Google Shape;1641;p2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42" name="Google Shape;1642;p2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  <p:pic>
        <p:nvPicPr>
          <p:cNvPr id="1643" name="Google Shape;1643;p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44216"/>
            <a:ext cx="7886710" cy="3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Sample space</a:t>
            </a:r>
            <a:endParaRPr/>
          </a:p>
        </p:txBody>
      </p:sp>
      <p:sp>
        <p:nvSpPr>
          <p:cNvPr id="1649" name="Google Shape;1649;p22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50" name="Google Shape;1650;p22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171</a:t>
            </a:fld>
            <a:endParaRPr/>
          </a:p>
        </p:txBody>
      </p:sp>
      <p:pic>
        <p:nvPicPr>
          <p:cNvPr id="1651" name="Google Shape;1651;p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06" y="1158367"/>
            <a:ext cx="8316654" cy="33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2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Types of events</a:t>
            </a:r>
            <a:endParaRPr/>
          </a:p>
        </p:txBody>
      </p:sp>
      <p:sp>
        <p:nvSpPr>
          <p:cNvPr id="1657" name="Google Shape;1657;p22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58" name="Google Shape;1658;p22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172</a:t>
            </a:fld>
            <a:endParaRPr/>
          </a:p>
        </p:txBody>
      </p:sp>
      <p:pic>
        <p:nvPicPr>
          <p:cNvPr id="1659" name="Google Shape;1659;p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194537"/>
            <a:ext cx="6276948" cy="372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2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Independent Events</a:t>
            </a:r>
            <a:endParaRPr/>
          </a:p>
        </p:txBody>
      </p:sp>
      <p:sp>
        <p:nvSpPr>
          <p:cNvPr id="1665" name="Google Shape;1665;p2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66" name="Google Shape;1666;p2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173</a:t>
            </a:fld>
            <a:endParaRPr/>
          </a:p>
        </p:txBody>
      </p:sp>
      <p:pic>
        <p:nvPicPr>
          <p:cNvPr id="1667" name="Google Shape;1667;p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062934" cy="318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Estimators</a:t>
            </a:r>
            <a:endParaRPr/>
          </a:p>
        </p:txBody>
      </p:sp>
      <p:sp>
        <p:nvSpPr>
          <p:cNvPr id="1673" name="Google Shape;1673;p22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74" name="Google Shape;1674;p22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174</a:t>
            </a:fld>
            <a:endParaRPr/>
          </a:p>
        </p:txBody>
      </p:sp>
      <p:sp>
        <p:nvSpPr>
          <p:cNvPr id="1675" name="Google Shape;1675;p225"/>
          <p:cNvSpPr txBox="1"/>
          <p:nvPr/>
        </p:nvSpPr>
        <p:spPr>
          <a:xfrm>
            <a:off x="628649" y="1268050"/>
            <a:ext cx="59403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Sample statistics : A random variable whose value depends on which population item is included in sample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Sampling Variation : variation for sample statistics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Estimators : Statistics derived from sample too infer a population parameters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Estimate : value of estimators in particular sample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1681" name="Google Shape;1681;p22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82" name="Google Shape;1682;p22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175</a:t>
            </a:fld>
            <a:endParaRPr/>
          </a:p>
        </p:txBody>
      </p:sp>
      <p:pic>
        <p:nvPicPr>
          <p:cNvPr id="1683" name="Google Shape;1683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957" y="1659751"/>
            <a:ext cx="4175313" cy="182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1689" name="Google Shape;1689;p22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90" name="Google Shape;1690;p22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176</a:t>
            </a:fld>
            <a:endParaRPr/>
          </a:p>
        </p:txBody>
      </p:sp>
      <p:pic>
        <p:nvPicPr>
          <p:cNvPr id="1691" name="Google Shape;1691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05" y="1266425"/>
            <a:ext cx="7552457" cy="26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Variable </a:t>
            </a:r>
            <a:endParaRPr/>
          </a:p>
        </p:txBody>
      </p:sp>
      <p:sp>
        <p:nvSpPr>
          <p:cNvPr id="1697" name="Google Shape;1697;p228"/>
          <p:cNvSpPr txBox="1">
            <a:spLocks noGrp="1"/>
          </p:cNvSpPr>
          <p:nvPr>
            <p:ph type="body" idx="1"/>
          </p:nvPr>
        </p:nvSpPr>
        <p:spPr>
          <a:xfrm>
            <a:off x="628650" y="1481725"/>
            <a:ext cx="512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Numerical description of the outcome of a statistical experiment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Random variable that may assume only a finite number values is said to be discrete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One that may assume any value in some interval on the real number line is said to be continuous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698" name="Google Shape;1698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050" y="1762475"/>
            <a:ext cx="2667000" cy="20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 Of Random variable</a:t>
            </a:r>
            <a:endParaRPr/>
          </a:p>
        </p:txBody>
      </p:sp>
      <p:sp>
        <p:nvSpPr>
          <p:cNvPr id="1704" name="Google Shape;1704;p229"/>
          <p:cNvSpPr txBox="1">
            <a:spLocks noGrp="1"/>
          </p:cNvSpPr>
          <p:nvPr>
            <p:ph type="body" idx="1"/>
          </p:nvPr>
        </p:nvSpPr>
        <p:spPr>
          <a:xfrm>
            <a:off x="487725" y="1501875"/>
            <a:ext cx="5259600" cy="29673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discrete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mass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continuous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density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The probability density function provides the height or value of the function at any particular value of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endParaRPr sz="1350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Area under the graph of </a:t>
            </a:r>
            <a:r>
              <a:rPr lang="en" sz="1350" i="1">
                <a:solidFill>
                  <a:srgbClr val="FFFFFF"/>
                </a:solidFill>
              </a:rPr>
              <a:t>f</a:t>
            </a:r>
            <a:r>
              <a:rPr lang="en" sz="1350">
                <a:solidFill>
                  <a:srgbClr val="FFFFFF"/>
                </a:solidFill>
              </a:rPr>
              <a:t>(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) provides the probability that the variable</a:t>
            </a:r>
            <a:endParaRPr sz="1350" i="1">
              <a:solidFill>
                <a:srgbClr val="FFFFFF"/>
              </a:solidFill>
            </a:endParaRPr>
          </a:p>
        </p:txBody>
      </p:sp>
      <p:pic>
        <p:nvPicPr>
          <p:cNvPr id="1705" name="Google Shape;170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25" y="968394"/>
            <a:ext cx="3091875" cy="17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25" y="2859975"/>
            <a:ext cx="26794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2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trees</a:t>
            </a:r>
            <a:endParaRPr/>
          </a:p>
        </p:txBody>
      </p:sp>
      <p:sp>
        <p:nvSpPr>
          <p:cNvPr id="1712" name="Google Shape;1712;p23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13" name="Google Shape;1713;p23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179</a:t>
            </a:fld>
            <a:endParaRPr/>
          </a:p>
        </p:txBody>
      </p:sp>
      <p:pic>
        <p:nvPicPr>
          <p:cNvPr id="1714" name="Google Shape;171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5"/>
            <a:ext cx="5523671" cy="32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721" y="1420444"/>
            <a:ext cx="2686879" cy="201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When A New Email Is Sent</a:t>
            </a:r>
            <a:endParaRPr/>
          </a:p>
        </p:txBody>
      </p:sp>
      <p:sp>
        <p:nvSpPr>
          <p:cNvPr id="439" name="Google Shape;439;p6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0" name="Google Shape;440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9"/>
          <p:cNvPicPr preferRelativeResize="0"/>
          <p:nvPr/>
        </p:nvPicPr>
        <p:blipFill rotWithShape="1">
          <a:blip r:embed="rId3">
            <a:alphaModFix/>
          </a:blip>
          <a:srcRect l="16054" r="6832" b="3947"/>
          <a:stretch/>
        </p:blipFill>
        <p:spPr>
          <a:xfrm>
            <a:off x="2009215" y="1149870"/>
            <a:ext cx="5274633" cy="332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Disjoints</a:t>
            </a:r>
            <a:endParaRPr/>
          </a:p>
        </p:txBody>
      </p:sp>
      <p:sp>
        <p:nvSpPr>
          <p:cNvPr id="1721" name="Google Shape;1721;p231"/>
          <p:cNvSpPr txBox="1"/>
          <p:nvPr/>
        </p:nvSpPr>
        <p:spPr>
          <a:xfrm>
            <a:off x="431975" y="1426500"/>
            <a:ext cx="42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events are mutually exclusive if they cannot occur at the same time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two events are disjoint, then the probability of them both occurring at the same time is 0.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- A football game can’t be held at the same time as a rugby game on the same field.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2" name="Google Shape;172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25" y="1812219"/>
            <a:ext cx="28575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Rule and Disjoint Events</a:t>
            </a:r>
            <a:endParaRPr/>
          </a:p>
        </p:txBody>
      </p:sp>
      <p:pic>
        <p:nvPicPr>
          <p:cNvPr id="1728" name="Google Shape;1728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23" y="1530552"/>
            <a:ext cx="3965601" cy="297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23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 distribution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1735" name="Google Shape;1735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3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Distribution</a:t>
            </a:r>
            <a:endParaRPr/>
          </a:p>
        </p:txBody>
      </p:sp>
      <p:sp>
        <p:nvSpPr>
          <p:cNvPr id="1741" name="Google Shape;1741;p23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42" name="Google Shape;1742;p23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pic>
        <p:nvPicPr>
          <p:cNvPr id="1743" name="Google Shape;1743;p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9" y="1268016"/>
            <a:ext cx="4164227" cy="338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1749" name="Google Shape;1749;p23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50" name="Google Shape;1750;p23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pic>
        <p:nvPicPr>
          <p:cNvPr id="1751" name="Google Shape;1751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68050"/>
            <a:ext cx="3553419" cy="3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925" y="1420450"/>
            <a:ext cx="3553425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</a:t>
            </a:r>
            <a:endParaRPr/>
          </a:p>
        </p:txBody>
      </p:sp>
      <p:pic>
        <p:nvPicPr>
          <p:cNvPr id="1758" name="Google Shape;1758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75" y="1642225"/>
            <a:ext cx="4469700" cy="27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236"/>
          <p:cNvSpPr txBox="1"/>
          <p:nvPr/>
        </p:nvSpPr>
        <p:spPr>
          <a:xfrm>
            <a:off x="422750" y="1494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Distribution that has </a:t>
            </a: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possible outcomes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successes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repeated trials of a binomial experiment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 Graph</a:t>
            </a:r>
            <a:endParaRPr/>
          </a:p>
        </p:txBody>
      </p:sp>
      <p:pic>
        <p:nvPicPr>
          <p:cNvPr id="1765" name="Google Shape;1765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23650"/>
            <a:ext cx="5090425" cy="2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Binomial Distribution</a:t>
            </a:r>
            <a:endParaRPr/>
          </a:p>
        </p:txBody>
      </p:sp>
      <p:sp>
        <p:nvSpPr>
          <p:cNvPr id="1771" name="Google Shape;1771;p238"/>
          <p:cNvSpPr txBox="1">
            <a:spLocks noGrp="1"/>
          </p:cNvSpPr>
          <p:nvPr>
            <p:ph type="body" idx="1"/>
          </p:nvPr>
        </p:nvSpPr>
        <p:spPr>
          <a:xfrm>
            <a:off x="206725" y="1461600"/>
            <a:ext cx="539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Binomial distribution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discrete  of the probability distribution number of successes in a sequence of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independent experiments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the probability for a specific number of “successes” to happen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distribution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continuous distribution, completely described by two parameters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where the center of the distribution is located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the shape of the distribution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2" name="Google Shape;1772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25" y="2097044"/>
            <a:ext cx="3313950" cy="199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</a:t>
            </a:r>
            <a:endParaRPr/>
          </a:p>
        </p:txBody>
      </p:sp>
      <p:sp>
        <p:nvSpPr>
          <p:cNvPr id="1778" name="Google Shape;1778;p23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79" name="Google Shape;1779;p23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188</a:t>
            </a:fld>
            <a:endParaRPr/>
          </a:p>
        </p:txBody>
      </p:sp>
      <p:pic>
        <p:nvPicPr>
          <p:cNvPr id="1780" name="Google Shape;1780;p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492" y="1268016"/>
            <a:ext cx="8280867" cy="32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 Graph</a:t>
            </a:r>
            <a:endParaRPr/>
          </a:p>
        </p:txBody>
      </p:sp>
      <p:sp>
        <p:nvSpPr>
          <p:cNvPr id="1786" name="Google Shape;1786;p24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87" name="Google Shape;1787;p24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189</a:t>
            </a:fld>
            <a:endParaRPr/>
          </a:p>
        </p:txBody>
      </p:sp>
      <p:pic>
        <p:nvPicPr>
          <p:cNvPr id="1788" name="Google Shape;1788;p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96" y="1430304"/>
            <a:ext cx="8504304" cy="34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447" name="Google Shape;447;p7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8" name="Google Shape;448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8667" y="1012677"/>
            <a:ext cx="5211337" cy="35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Vs Poisson Distribution </a:t>
            </a:r>
            <a:endParaRPr/>
          </a:p>
        </p:txBody>
      </p:sp>
      <p:sp>
        <p:nvSpPr>
          <p:cNvPr id="1794" name="Google Shape;1794;p241"/>
          <p:cNvSpPr txBox="1">
            <a:spLocks noGrp="1"/>
          </p:cNvSpPr>
          <p:nvPr>
            <p:ph type="body" idx="1"/>
          </p:nvPr>
        </p:nvSpPr>
        <p:spPr>
          <a:xfrm>
            <a:off x="713225" y="15898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Binomial 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number of success in a finite trails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the same probability of success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two possible outcomes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Poisson: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rates of occurrences of an event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average number of events is constant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 poisson distribution mean = variance.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795" name="Google Shape;179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00" y="2340325"/>
            <a:ext cx="3326124" cy="1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Approximation To Binomial</a:t>
            </a:r>
            <a:endParaRPr/>
          </a:p>
        </p:txBody>
      </p:sp>
      <p:sp>
        <p:nvSpPr>
          <p:cNvPr id="1801" name="Google Shape;1801;p242"/>
          <p:cNvSpPr txBox="1">
            <a:spLocks noGrp="1"/>
          </p:cNvSpPr>
          <p:nvPr>
            <p:ph type="body" idx="1"/>
          </p:nvPr>
        </p:nvSpPr>
        <p:spPr>
          <a:xfrm>
            <a:off x="628650" y="1428750"/>
            <a:ext cx="4503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you use a continuous distribution (the </a:t>
            </a:r>
            <a:r>
              <a:rPr lang="en" sz="1400" dirty="0">
                <a:solidFill>
                  <a:schemeClr val="bg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normal distribution</a:t>
            </a:r>
            <a:r>
              <a:rPr lang="en" sz="14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 to approximate a discrete distribution (t</a:t>
            </a:r>
            <a:r>
              <a:rPr lang="en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 binomial distribution)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/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/>
            <a:r>
              <a:rPr lang="en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of observations n must be large enough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/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/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/>
            <a:r>
              <a:rPr lang="en" sz="14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np and n(1 - p) should be greater than or equal to 10</a:t>
            </a:r>
            <a:endParaRPr sz="1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2" name="Google Shape;1802;p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50" y="1428750"/>
            <a:ext cx="3048000" cy="228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Statistics of datasets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8" name="Google Shape;1808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2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 of a dataset</a:t>
            </a:r>
            <a:endParaRPr/>
          </a:p>
        </p:txBody>
      </p:sp>
      <p:sp>
        <p:nvSpPr>
          <p:cNvPr id="1814" name="Google Shape;1814;p24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15" name="Google Shape;1815;p24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193</a:t>
            </a:fld>
            <a:endParaRPr/>
          </a:p>
        </p:txBody>
      </p:sp>
      <p:pic>
        <p:nvPicPr>
          <p:cNvPr id="1816" name="Google Shape;1816;p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77" y="1481330"/>
            <a:ext cx="4604275" cy="2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</a:t>
            </a:r>
            <a:endParaRPr/>
          </a:p>
        </p:txBody>
      </p:sp>
      <p:sp>
        <p:nvSpPr>
          <p:cNvPr id="1822" name="Google Shape;1822;p245"/>
          <p:cNvSpPr txBox="1">
            <a:spLocks noGrp="1"/>
          </p:cNvSpPr>
          <p:nvPr>
            <p:ph type="body" idx="1"/>
          </p:nvPr>
        </p:nvSpPr>
        <p:spPr>
          <a:xfrm>
            <a:off x="628650" y="1479350"/>
            <a:ext cx="4735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median is the middle number in a sorted, ascending or descending, list of numbers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sometimes used as opposed to the mean when there are outliers in the sequence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23" name="Google Shape;18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50" y="1420453"/>
            <a:ext cx="3114675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1829" name="Google Shape;1829;p246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4283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Number that appears most frequently in a set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mode can be the same value as the mean and/or median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30" name="Google Shape;183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0" y="1420444"/>
            <a:ext cx="3926850" cy="294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</a:t>
            </a:r>
            <a:endParaRPr/>
          </a:p>
        </p:txBody>
      </p:sp>
      <p:sp>
        <p:nvSpPr>
          <p:cNvPr id="1836" name="Google Shape;1836;p247"/>
          <p:cNvSpPr txBox="1">
            <a:spLocks noGrp="1"/>
          </p:cNvSpPr>
          <p:nvPr>
            <p:ph type="body" idx="1"/>
          </p:nvPr>
        </p:nvSpPr>
        <p:spPr>
          <a:xfrm>
            <a:off x="628650" y="1599900"/>
            <a:ext cx="3731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dispersion of a dataset relative to its mean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If the data points are further from the mean, there is a higher deviation within the data set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37" name="Google Shape;183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450" y="1420444"/>
            <a:ext cx="4479151" cy="2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4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Variance of a dataset</a:t>
            </a:r>
            <a:endParaRPr/>
          </a:p>
        </p:txBody>
      </p:sp>
      <p:sp>
        <p:nvSpPr>
          <p:cNvPr id="1843" name="Google Shape;1843;p24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44" name="Google Shape;1844;p24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197</a:t>
            </a:fld>
            <a:endParaRPr/>
          </a:p>
        </p:txBody>
      </p:sp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150" y="1621377"/>
            <a:ext cx="3133725" cy="20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248"/>
          <p:cNvSpPr txBox="1"/>
          <p:nvPr/>
        </p:nvSpPr>
        <p:spPr>
          <a:xfrm>
            <a:off x="733350" y="1517675"/>
            <a:ext cx="4279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Measurement of the spread between numbers in a data set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Measures how far each number in the set is from the mean and therefore from every other number in the set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Covariance Matrix</a:t>
            </a:r>
            <a:endParaRPr/>
          </a:p>
        </p:txBody>
      </p:sp>
      <p:sp>
        <p:nvSpPr>
          <p:cNvPr id="1852" name="Google Shape;1852;p24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53" name="Google Shape;1853;p24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198</a:t>
            </a:fld>
            <a:endParaRPr/>
          </a:p>
        </p:txBody>
      </p:sp>
      <p:pic>
        <p:nvPicPr>
          <p:cNvPr id="1854" name="Google Shape;185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31" y="1622725"/>
            <a:ext cx="2926020" cy="1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49"/>
          <p:cNvSpPr txBox="1"/>
          <p:nvPr/>
        </p:nvSpPr>
        <p:spPr>
          <a:xfrm>
            <a:off x="683100" y="1622725"/>
            <a:ext cx="484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Covariance measures how much two random variables vary together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Defines the relationship in the entire dimensions as the relationships between every two random variables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56" name="Google Shape;1856;p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3423725"/>
            <a:ext cx="7928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Covariance Matrix</a:t>
            </a:r>
            <a:endParaRPr/>
          </a:p>
        </p:txBody>
      </p:sp>
      <p:sp>
        <p:nvSpPr>
          <p:cNvPr id="1862" name="Google Shape;1862;p250"/>
          <p:cNvSpPr txBox="1">
            <a:spLocks noGrp="1"/>
          </p:cNvSpPr>
          <p:nvPr>
            <p:ph type="body" idx="1"/>
          </p:nvPr>
        </p:nvSpPr>
        <p:spPr>
          <a:xfrm>
            <a:off x="628650" y="1499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covariance between variables in a data set can help reveal a lower dimension space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Data embedding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Dimensionality reduction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 extraction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Principal component analysis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53"/>
          <p:cNvPicPr preferRelativeResize="0"/>
          <p:nvPr/>
        </p:nvPicPr>
        <p:blipFill rotWithShape="1">
          <a:blip r:embed="rId3">
            <a:alphaModFix/>
          </a:blip>
          <a:srcRect l="1322" b="9592"/>
          <a:stretch/>
        </p:blipFill>
        <p:spPr>
          <a:xfrm>
            <a:off x="1029782" y="408455"/>
            <a:ext cx="7228554" cy="39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455" name="Google Shape;455;p7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56" name="Google Shape;456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71"/>
          <p:cNvPicPr preferRelativeResize="0"/>
          <p:nvPr/>
        </p:nvPicPr>
        <p:blipFill rotWithShape="1">
          <a:blip r:embed="rId3">
            <a:alphaModFix/>
          </a:blip>
          <a:srcRect l="11300"/>
          <a:stretch/>
        </p:blipFill>
        <p:spPr>
          <a:xfrm>
            <a:off x="1998666" y="937031"/>
            <a:ext cx="5179691" cy="349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1868" name="Google Shape;1868;p25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69" name="Google Shape;1869;p25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200</a:t>
            </a:fld>
            <a:endParaRPr/>
          </a:p>
        </p:txBody>
      </p:sp>
      <p:pic>
        <p:nvPicPr>
          <p:cNvPr id="1870" name="Google Shape;1870;p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740370" cy="307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Decision Errors</a:t>
            </a:r>
            <a:endParaRPr/>
          </a:p>
        </p:txBody>
      </p:sp>
      <p:sp>
        <p:nvSpPr>
          <p:cNvPr id="1876" name="Google Shape;1876;p25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77" name="Google Shape;1877;p25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pic>
        <p:nvPicPr>
          <p:cNvPr id="1878" name="Google Shape;1878;p2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49"/>
            <a:ext cx="7614751" cy="32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</a:t>
            </a:r>
            <a:endParaRPr/>
          </a:p>
        </p:txBody>
      </p:sp>
      <p:sp>
        <p:nvSpPr>
          <p:cNvPr id="1884" name="Google Shape;1884;p253"/>
          <p:cNvSpPr txBox="1">
            <a:spLocks noGrp="1"/>
          </p:cNvSpPr>
          <p:nvPr>
            <p:ph type="body" idx="1"/>
          </p:nvPr>
        </p:nvSpPr>
        <p:spPr>
          <a:xfrm>
            <a:off x="628650" y="1569775"/>
            <a:ext cx="45780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Referred to as the </a:t>
            </a:r>
            <a:r>
              <a:rPr lang="en" sz="1600" b="1">
                <a:solidFill>
                  <a:srgbClr val="FFFFFF"/>
                </a:solidFill>
              </a:rPr>
              <a:t>true negative rate (TNR)</a:t>
            </a:r>
            <a:endParaRPr sz="1600" b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Proportion of samples that test negative using the test in question that are genuinely negative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Highly specific test means that there are few false positive results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85" name="Google Shape;188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550" y="1346150"/>
            <a:ext cx="3716400" cy="2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endParaRPr/>
          </a:p>
        </p:txBody>
      </p:sp>
      <p:sp>
        <p:nvSpPr>
          <p:cNvPr id="1891" name="Google Shape;1891;p254"/>
          <p:cNvSpPr txBox="1">
            <a:spLocks noGrp="1"/>
          </p:cNvSpPr>
          <p:nvPr>
            <p:ph type="body" idx="1"/>
          </p:nvPr>
        </p:nvSpPr>
        <p:spPr>
          <a:xfrm>
            <a:off x="628650" y="1489400"/>
            <a:ext cx="47559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proportion of actual positives that are correctly identified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lang="en" sz="1600" b="1">
                <a:solidFill>
                  <a:srgbClr val="FFFFFF"/>
                </a:solidFill>
              </a:rPr>
              <a:t>true positive rate (TPR)</a:t>
            </a:r>
            <a:r>
              <a:rPr lang="en" sz="1600">
                <a:solidFill>
                  <a:srgbClr val="FFFFFF"/>
                </a:solidFill>
              </a:rPr>
              <a:t> and is the proportion of samples that are genuinely positive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Test that correctly identifies all positive samples in a panel is very sensitive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92" name="Google Shape;1892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50" y="1539650"/>
            <a:ext cx="3417850" cy="2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and Recall</a:t>
            </a:r>
            <a:endParaRPr/>
          </a:p>
        </p:txBody>
      </p:sp>
      <p:pic>
        <p:nvPicPr>
          <p:cNvPr id="1898" name="Google Shape;1898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45300"/>
            <a:ext cx="5216200" cy="3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</p:txBody>
      </p:sp>
      <p:pic>
        <p:nvPicPr>
          <p:cNvPr id="1904" name="Google Shape;1904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96000"/>
            <a:ext cx="5297900" cy="25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 </a:t>
            </a:r>
            <a:endParaRPr/>
          </a:p>
        </p:txBody>
      </p:sp>
      <p:sp>
        <p:nvSpPr>
          <p:cNvPr id="1910" name="Google Shape;1910;p257"/>
          <p:cNvSpPr txBox="1">
            <a:spLocks noGrp="1"/>
          </p:cNvSpPr>
          <p:nvPr>
            <p:ph type="body" idx="1"/>
          </p:nvPr>
        </p:nvSpPr>
        <p:spPr>
          <a:xfrm>
            <a:off x="689050" y="1264575"/>
            <a:ext cx="5084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Bias</a:t>
            </a:r>
            <a:endParaRPr sz="14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Type of error that occurs due to erroneous assumptions in the learning algorithm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High bias would cause an algorithm to miss relevant relations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is sometimes referred to as underfitting</a:t>
            </a:r>
            <a:endParaRPr sz="14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Variance </a:t>
            </a:r>
            <a:endParaRPr sz="140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Type of error that occurs due to a model's sensitivity to small fluctuations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High variance would cause an algorithm to model the noise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This is most commonly referred to as overfitting.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1911" name="Google Shape;1911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38" y="2135960"/>
            <a:ext cx="2985975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Test</a:t>
            </a:r>
            <a:endParaRPr/>
          </a:p>
        </p:txBody>
      </p:sp>
      <p:sp>
        <p:nvSpPr>
          <p:cNvPr id="1917" name="Google Shape;1917;p258"/>
          <p:cNvSpPr txBox="1">
            <a:spLocks noGrp="1"/>
          </p:cNvSpPr>
          <p:nvPr>
            <p:ph type="body" idx="1"/>
          </p:nvPr>
        </p:nvSpPr>
        <p:spPr>
          <a:xfrm>
            <a:off x="628650" y="1501850"/>
            <a:ext cx="6262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test if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sample </a:t>
            </a:r>
            <a:r>
              <a:rPr lang="en" sz="1600">
                <a:solidFill>
                  <a:srgbClr val="FFFFFF"/>
                </a:solidFill>
              </a:rPr>
              <a:t>data fits a distribution from a certain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Tells you if your sample data represents the data you would expect to find in the actual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Establishes the discrepancy between the observed values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2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1923" name="Google Shape;1923;p25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24" name="Google Shape;1924;p25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208</a:t>
            </a:fld>
            <a:endParaRPr/>
          </a:p>
        </p:txBody>
      </p:sp>
      <p:pic>
        <p:nvPicPr>
          <p:cNvPr id="1925" name="Google Shape;1925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724" y="980775"/>
            <a:ext cx="3679675" cy="37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259"/>
          <p:cNvSpPr txBox="1"/>
          <p:nvPr/>
        </p:nvSpPr>
        <p:spPr>
          <a:xfrm>
            <a:off x="628650" y="1268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 in statistics whereby an analyst tests an assumption regarding a population parameter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tells the analyst whether or not his primary hypothesis is true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1932" name="Google Shape;1932;p26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33" name="Google Shape;1933;p26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209</a:t>
            </a:fld>
            <a:endParaRPr/>
          </a:p>
        </p:txBody>
      </p:sp>
      <p:pic>
        <p:nvPicPr>
          <p:cNvPr id="1934" name="Google Shape;1934;p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65" y="1568984"/>
            <a:ext cx="6647651" cy="20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463" name="Google Shape;463;p7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64" name="Google Shape;464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72"/>
          <p:cNvPicPr preferRelativeResize="0"/>
          <p:nvPr/>
        </p:nvPicPr>
        <p:blipFill rotWithShape="1">
          <a:blip r:embed="rId3">
            <a:alphaModFix/>
          </a:blip>
          <a:srcRect l="14273"/>
          <a:stretch/>
        </p:blipFill>
        <p:spPr>
          <a:xfrm>
            <a:off x="2019765" y="1024377"/>
            <a:ext cx="5179689" cy="346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1940" name="Google Shape;1940;p26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41" name="Google Shape;1941;p26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210</a:t>
            </a:fld>
            <a:endParaRPr/>
          </a:p>
        </p:txBody>
      </p:sp>
      <p:pic>
        <p:nvPicPr>
          <p:cNvPr id="1942" name="Google Shape;1942;p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11" y="1268016"/>
            <a:ext cx="6690874" cy="278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948" name="Google Shape;1948;p26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49" name="Google Shape;1949;p26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211</a:t>
            </a:fld>
            <a:endParaRPr/>
          </a:p>
        </p:txBody>
      </p:sp>
      <p:pic>
        <p:nvPicPr>
          <p:cNvPr id="1950" name="Google Shape;1950;p2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2360654"/>
            <a:ext cx="6569850" cy="131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 and Alternate hypothesis</a:t>
            </a:r>
            <a:endParaRPr/>
          </a:p>
        </p:txBody>
      </p:sp>
      <p:sp>
        <p:nvSpPr>
          <p:cNvPr id="1956" name="Google Shape;1956;p263"/>
          <p:cNvSpPr txBox="1">
            <a:spLocks noGrp="1"/>
          </p:cNvSpPr>
          <p:nvPr>
            <p:ph type="body" idx="1"/>
          </p:nvPr>
        </p:nvSpPr>
        <p:spPr>
          <a:xfrm>
            <a:off x="628650" y="1542125"/>
            <a:ext cx="69909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Null Hypothesis: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General statement or default position that there is no relationship between two measured phenomena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H0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Alternate Hypothesis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Position that states something is happening, a new theory is true instead of an old one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H1 or Ha,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</a:t>
            </a:r>
            <a:endParaRPr/>
          </a:p>
        </p:txBody>
      </p:sp>
      <p:sp>
        <p:nvSpPr>
          <p:cNvPr id="1962" name="Google Shape;1962;p264"/>
          <p:cNvSpPr txBox="1">
            <a:spLocks noGrp="1"/>
          </p:cNvSpPr>
          <p:nvPr>
            <p:ph type="body" idx="1"/>
          </p:nvPr>
        </p:nvSpPr>
        <p:spPr>
          <a:xfrm>
            <a:off x="628650" y="1461575"/>
            <a:ext cx="5239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Null hypothesis assumes that there is no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alternative hypothesis assumes that there is a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Sample data is divided into intervals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Then the numbers of points that fall into the interval are compared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63" name="Google Shape;1963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425" y="1923744"/>
            <a:ext cx="29051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 for Feature Selection</a:t>
            </a:r>
            <a:endParaRPr/>
          </a:p>
        </p:txBody>
      </p:sp>
      <p:sp>
        <p:nvSpPr>
          <p:cNvPr id="1969" name="Google Shape;1969;p265"/>
          <p:cNvSpPr txBox="1">
            <a:spLocks noGrp="1"/>
          </p:cNvSpPr>
          <p:nvPr>
            <p:ph type="body" idx="1"/>
          </p:nvPr>
        </p:nvSpPr>
        <p:spPr>
          <a:xfrm>
            <a:off x="683100" y="1519525"/>
            <a:ext cx="5063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much the expected counts E and observed Count O deviate from each other.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Suppose you have a target variable and some other features that describes each sample of the data 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we calculate chi-square statistics between every feature variable and the target variable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If the target variable is independent of the feature variable, we can discard that feature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70" name="Google Shape;1970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1420451"/>
            <a:ext cx="3092998" cy="2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Central Limit Theorem and Confidence Interval</a:t>
            </a:r>
            <a:endParaRPr sz="4800"/>
          </a:p>
        </p:txBody>
      </p:sp>
      <p:pic>
        <p:nvPicPr>
          <p:cNvPr id="1976" name="Google Shape;1976;p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850" y="15550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1982" name="Google Shape;1982;p2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83" name="Google Shape;1983;p2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216</a:t>
            </a:fld>
            <a:endParaRPr/>
          </a:p>
        </p:txBody>
      </p:sp>
      <p:pic>
        <p:nvPicPr>
          <p:cNvPr id="1984" name="Google Shape;1984;p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4250" y="1958252"/>
            <a:ext cx="3582475" cy="17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267"/>
          <p:cNvSpPr txBox="1"/>
          <p:nvPr/>
        </p:nvSpPr>
        <p:spPr>
          <a:xfrm>
            <a:off x="628650" y="1587250"/>
            <a:ext cx="473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Sampling distribution of the sample means approaches a normal distribution as the sample size gets larger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your sample means will be the population mean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all of the standard deviations in sample, will be equal to the actual standard deviation for your population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1991" name="Google Shape;1991;p2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92" name="Google Shape;1992;p2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217</a:t>
            </a:fld>
            <a:endParaRPr/>
          </a:p>
        </p:txBody>
      </p:sp>
      <p:pic>
        <p:nvPicPr>
          <p:cNvPr id="1993" name="Google Shape;1993;p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069" y="1370159"/>
            <a:ext cx="5437416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2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Variability</a:t>
            </a:r>
            <a:endParaRPr/>
          </a:p>
        </p:txBody>
      </p:sp>
      <p:sp>
        <p:nvSpPr>
          <p:cNvPr id="1999" name="Google Shape;1999;p269"/>
          <p:cNvSpPr txBox="1">
            <a:spLocks noGrp="1"/>
          </p:cNvSpPr>
          <p:nvPr>
            <p:ph type="body" idx="1"/>
          </p:nvPr>
        </p:nvSpPr>
        <p:spPr>
          <a:xfrm>
            <a:off x="628650" y="1553600"/>
            <a:ext cx="4896600" cy="3389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Indicates the range of values differs between samples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Extent to which the measures of a sample differ from the measure of the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Gives us a sense of different the data are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Principle component analysis analyzes the differences between the sampling variability of specific measures to determine if there is a connection between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000" name="Google Shape;2000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13" y="2649425"/>
            <a:ext cx="3324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2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</a:t>
            </a:r>
            <a:endParaRPr/>
          </a:p>
        </p:txBody>
      </p:sp>
      <p:sp>
        <p:nvSpPr>
          <p:cNvPr id="2006" name="Google Shape;2006;p2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07" name="Google Shape;2007;p2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219</a:t>
            </a:fld>
            <a:endParaRPr/>
          </a:p>
        </p:txBody>
      </p:sp>
      <p:pic>
        <p:nvPicPr>
          <p:cNvPr id="2008" name="Google Shape;2008;p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0607" y="1868525"/>
            <a:ext cx="4119667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270"/>
          <p:cNvSpPr txBox="1"/>
          <p:nvPr/>
        </p:nvSpPr>
        <p:spPr>
          <a:xfrm>
            <a:off x="271250" y="1687725"/>
            <a:ext cx="411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Describes the uncertainty associated with a sampling method.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Range around a measurement that conveys how precise the measurement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Tells  about how stable the estimate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Probability that a value will fall between an upper and lower bound of a probability distribution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471" name="Google Shape;471;p7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72" name="Google Shape;472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2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and Significance</a:t>
            </a:r>
            <a:endParaRPr/>
          </a:p>
        </p:txBody>
      </p:sp>
      <p:pic>
        <p:nvPicPr>
          <p:cNvPr id="2023" name="Google Shape;2023;p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075" y="15137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2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029" name="Google Shape;2029;p27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30" name="Google Shape;2030;p27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221</a:t>
            </a:fld>
            <a:endParaRPr/>
          </a:p>
        </p:txBody>
      </p:sp>
      <p:pic>
        <p:nvPicPr>
          <p:cNvPr id="2031" name="Google Shape;2031;p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901265" cy="389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2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037" name="Google Shape;2037;p27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38" name="Google Shape;2038;p27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222</a:t>
            </a:fld>
            <a:endParaRPr/>
          </a:p>
        </p:txBody>
      </p:sp>
      <p:sp>
        <p:nvSpPr>
          <p:cNvPr id="2039" name="Google Shape;2039;p274"/>
          <p:cNvSpPr/>
          <p:nvPr/>
        </p:nvSpPr>
        <p:spPr>
          <a:xfrm>
            <a:off x="1168499" y="2303425"/>
            <a:ext cx="34035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https://youtu.be/jLFeqQxGtOc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2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 t-Distribution</a:t>
            </a:r>
            <a:endParaRPr/>
          </a:p>
        </p:txBody>
      </p:sp>
      <p:sp>
        <p:nvSpPr>
          <p:cNvPr id="2045" name="Google Shape;2045;p27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46" name="Google Shape;2046;p27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pic>
        <p:nvPicPr>
          <p:cNvPr id="2047" name="Google Shape;2047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401" y="1428766"/>
            <a:ext cx="3616875" cy="317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Right Tail Significance</a:t>
            </a:r>
            <a:endParaRPr/>
          </a:p>
        </p:txBody>
      </p:sp>
      <p:sp>
        <p:nvSpPr>
          <p:cNvPr id="2054" name="Google Shape;2054;p27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55" name="Google Shape;2055;p27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pic>
        <p:nvPicPr>
          <p:cNvPr id="2056" name="Google Shape;2056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39" y="1268046"/>
            <a:ext cx="6837831" cy="3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2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2 Tailed significance</a:t>
            </a:r>
            <a:endParaRPr/>
          </a:p>
        </p:txBody>
      </p:sp>
      <p:sp>
        <p:nvSpPr>
          <p:cNvPr id="2062" name="Google Shape;2062;p27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63" name="Google Shape;2063;p27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pic>
        <p:nvPicPr>
          <p:cNvPr id="2064" name="Google Shape;2064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28164"/>
            <a:ext cx="7277618" cy="2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Practical SIgnificance</a:t>
            </a:r>
            <a:endParaRPr/>
          </a:p>
        </p:txBody>
      </p:sp>
      <p:sp>
        <p:nvSpPr>
          <p:cNvPr id="2070" name="Google Shape;2070;p27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71" name="Google Shape;2071;p27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pic>
        <p:nvPicPr>
          <p:cNvPr id="2072" name="Google Shape;2072;p2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32" y="1926987"/>
            <a:ext cx="7713519" cy="2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Linear Regression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078" name="Google Shape;2078;p2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79" name="Google Shape;2079;p2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pic>
        <p:nvPicPr>
          <p:cNvPr id="2080" name="Google Shape;2080;p2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279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2" name="Google Shape;2082;p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2088" name="Google Shape;2088;p28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089" name="Google Shape;2089;p2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0" name="Google Shape;2090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157" y="1394348"/>
            <a:ext cx="314565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2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652" y="1394348"/>
            <a:ext cx="3215671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2097" name="Google Shape;2097;p28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098" name="Google Shape;2098;p2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9" name="Google Shape;2099;p2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424151"/>
            <a:ext cx="3149711" cy="281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2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9828" y="1424151"/>
            <a:ext cx="2937039" cy="281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479" name="Google Shape;479;p7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6437221" cy="342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2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Algebra</a:t>
            </a:r>
            <a:endParaRPr/>
          </a:p>
        </p:txBody>
      </p:sp>
      <p:sp>
        <p:nvSpPr>
          <p:cNvPr id="2106" name="Google Shape;2106;p28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107" name="Google Shape;2107;p2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8" name="Google Shape;2108;p282"/>
          <p:cNvPicPr preferRelativeResize="0"/>
          <p:nvPr/>
        </p:nvPicPr>
        <p:blipFill rotWithShape="1">
          <a:blip r:embed="rId3">
            <a:alphaModFix/>
          </a:blip>
          <a:srcRect l="5912" r="8894"/>
          <a:stretch/>
        </p:blipFill>
        <p:spPr>
          <a:xfrm>
            <a:off x="2892869" y="1268016"/>
            <a:ext cx="33582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2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3734" y="3684310"/>
            <a:ext cx="2956532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2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Squared Error</a:t>
            </a:r>
            <a:endParaRPr/>
          </a:p>
        </p:txBody>
      </p:sp>
      <p:sp>
        <p:nvSpPr>
          <p:cNvPr id="2115" name="Google Shape;2115;p28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116" name="Google Shape;2116;p2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7" name="Google Shape;2117;p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942" y="1422202"/>
            <a:ext cx="4230117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Coefficient Of Determination</a:t>
            </a:r>
            <a:endParaRPr/>
          </a:p>
        </p:txBody>
      </p:sp>
      <p:sp>
        <p:nvSpPr>
          <p:cNvPr id="2123" name="Google Shape;2123;p28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124" name="Google Shape;2124;p2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5" name="Google Shape;2125;p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996" y="1955602"/>
            <a:ext cx="3798008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2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Positive Correlation</a:t>
            </a:r>
            <a:endParaRPr/>
          </a:p>
        </p:txBody>
      </p:sp>
      <p:sp>
        <p:nvSpPr>
          <p:cNvPr id="2131" name="Google Shape;2131;p28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132" name="Google Shape;2132;p2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3" name="Google Shape;2133;p2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050" y="1450777"/>
            <a:ext cx="3365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28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Negative Correlation</a:t>
            </a:r>
            <a:endParaRPr/>
          </a:p>
        </p:txBody>
      </p:sp>
      <p:sp>
        <p:nvSpPr>
          <p:cNvPr id="2139" name="Google Shape;2139;p28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2140" name="Google Shape;2140;p2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1" name="Google Shape;2141;p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805" y="1412677"/>
            <a:ext cx="3646391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2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Polynomial Regression</a:t>
            </a:r>
            <a:endParaRPr/>
          </a:p>
        </p:txBody>
      </p:sp>
      <p:sp>
        <p:nvSpPr>
          <p:cNvPr id="2147" name="Google Shape;2147;p28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2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9" name="Google Shape;2149;p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4" y="1505124"/>
            <a:ext cx="4330912" cy="275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2155" name="Google Shape;2155;p28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2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7" name="Google Shape;2157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878" y="1293689"/>
            <a:ext cx="3985131" cy="293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2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 linear regression</a:t>
            </a:r>
            <a:endParaRPr/>
          </a:p>
        </p:txBody>
      </p:sp>
      <p:sp>
        <p:nvSpPr>
          <p:cNvPr id="2163" name="Google Shape;2163;p28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2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5" name="Google Shape;2165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77" y="1319623"/>
            <a:ext cx="4532232" cy="30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2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Logistic Regression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171" name="Google Shape;2171;p29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72" name="Google Shape;2172;p2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pic>
        <p:nvPicPr>
          <p:cNvPr id="2173" name="Google Shape;2173;p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290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5" name="Google Shape;2175;p2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Function</a:t>
            </a:r>
            <a:endParaRPr/>
          </a:p>
        </p:txBody>
      </p:sp>
      <p:sp>
        <p:nvSpPr>
          <p:cNvPr id="2181" name="Google Shape;2181;p291"/>
          <p:cNvSpPr txBox="1"/>
          <p:nvPr/>
        </p:nvSpPr>
        <p:spPr>
          <a:xfrm>
            <a:off x="703225" y="1268050"/>
            <a:ext cx="534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 the logarithm of the odds: </a:t>
            </a:r>
            <a:r>
              <a:rPr lang="en" sz="16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logit(x) = log(x / (1 – x))</a:t>
            </a:r>
            <a:endParaRPr sz="16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model the probability of ‘success’ as a function of </a:t>
            </a:r>
            <a:r>
              <a:rPr lang="en" sz="1600" dirty="0">
                <a:solidFill>
                  <a:schemeClr val="bg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covariates</a:t>
            </a:r>
            <a:r>
              <a:rPr lang="en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2" name="Google Shape;2182;p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75" y="2354725"/>
            <a:ext cx="3685051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Set - Fruits</a:t>
            </a:r>
            <a:endParaRPr/>
          </a:p>
        </p:txBody>
      </p:sp>
      <p:sp>
        <p:nvSpPr>
          <p:cNvPr id="487" name="Google Shape;487;p7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539" y="273845"/>
            <a:ext cx="2420470" cy="7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645" y="1268016"/>
            <a:ext cx="5486554" cy="359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2188" name="Google Shape;2188;p292"/>
          <p:cNvSpPr txBox="1">
            <a:spLocks noGrp="1"/>
          </p:cNvSpPr>
          <p:nvPr>
            <p:ph type="body" idx="1"/>
          </p:nvPr>
        </p:nvSpPr>
        <p:spPr>
          <a:xfrm>
            <a:off x="628651" y="12680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quantifies the strength of the association between two events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odds ratio represents the constant effect of a predictor X,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Odds = π/(1-π)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[p = proportional response, i.e. r out of n responded so π = r/n]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194" name="Google Shape;2194;p29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2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6" name="Google Shape;2196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672" y="1268016"/>
            <a:ext cx="5494500" cy="319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2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202" name="Google Shape;2202;p29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2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4" name="Google Shape;2204;p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024" y="1470267"/>
            <a:ext cx="5178076" cy="309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210" name="Google Shape;2210;p29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2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2" name="Google Shape;2212;p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375177"/>
            <a:ext cx="4754494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2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513" y="3223804"/>
            <a:ext cx="4754497" cy="13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295"/>
          <p:cNvSpPr txBox="1"/>
          <p:nvPr/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  <p:sp>
        <p:nvSpPr>
          <p:cNvPr id="2215" name="Google Shape;2215;p295"/>
          <p:cNvSpPr txBox="1"/>
          <p:nvPr/>
        </p:nvSpPr>
        <p:spPr>
          <a:xfrm>
            <a:off x="114300" y="11430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2221" name="Google Shape;2221;p296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3691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performance of a classification model at all classification thresholds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This curve plots two parameters: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True Positive Rate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False Positive Rate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222" name="Google Shape;2222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0" y="1557124"/>
            <a:ext cx="4344700" cy="30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Curve - Example</a:t>
            </a:r>
            <a:endParaRPr/>
          </a:p>
        </p:txBody>
      </p:sp>
      <p:pic>
        <p:nvPicPr>
          <p:cNvPr id="2228" name="Google Shape;222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48" y="1207125"/>
            <a:ext cx="6305025" cy="8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297"/>
          <p:cNvSpPr txBox="1"/>
          <p:nvPr/>
        </p:nvSpPr>
        <p:spPr>
          <a:xfrm>
            <a:off x="867750" y="2712400"/>
            <a:ext cx="743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AUC represents the probability that a random positive (green) example is positioned to the right of a random negative (red) example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model whose predictions are 100% wrong has an AUC of 0.0; one whose predictions are 100% correct has an AUC of 1.0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Under the Curve</a:t>
            </a:r>
            <a:endParaRPr/>
          </a:p>
        </p:txBody>
      </p:sp>
      <p:sp>
        <p:nvSpPr>
          <p:cNvPr id="2235" name="Google Shape;2235;p298"/>
          <p:cNvSpPr txBox="1">
            <a:spLocks noGrp="1"/>
          </p:cNvSpPr>
          <p:nvPr>
            <p:ph type="body" idx="1"/>
          </p:nvPr>
        </p:nvSpPr>
        <p:spPr>
          <a:xfrm>
            <a:off x="628650" y="1519525"/>
            <a:ext cx="4585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entire two-dimensional area underneath the entire ROC curve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AUC is as the probability that the model ranks a random positive example more highly than a random negative example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36" name="Google Shape;2236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0" y="1420444"/>
            <a:ext cx="3625350" cy="283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496" name="Google Shape;496;p7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3704706" cy="343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4221" y="1548068"/>
            <a:ext cx="1720262" cy="146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05" name="Google Shape;505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7"/>
          <p:cNvSpPr/>
          <p:nvPr/>
        </p:nvSpPr>
        <p:spPr>
          <a:xfrm>
            <a:off x="1901834" y="1812532"/>
            <a:ext cx="33438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https://github.com/arunpa0206/mltraining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7"/>
          <p:cNvSpPr txBox="1"/>
          <p:nvPr/>
        </p:nvSpPr>
        <p:spPr>
          <a:xfrm>
            <a:off x="2911555" y="3345437"/>
            <a:ext cx="1386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77"/>
          <p:cNvPicPr preferRelativeResize="0"/>
          <p:nvPr/>
        </p:nvPicPr>
        <p:blipFill rotWithShape="1">
          <a:blip r:embed="rId3">
            <a:alphaModFix/>
          </a:blip>
          <a:srcRect l="1838" t="2635" r="391" b="7412"/>
          <a:stretch/>
        </p:blipFill>
        <p:spPr>
          <a:xfrm>
            <a:off x="1126093" y="287265"/>
            <a:ext cx="6891815" cy="44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514" name="Google Shape;514;p7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893" y="1268016"/>
            <a:ext cx="6464033" cy="328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Maximum Margin</a:t>
            </a:r>
            <a:endParaRPr/>
          </a:p>
        </p:txBody>
      </p:sp>
      <p:sp>
        <p:nvSpPr>
          <p:cNvPr id="523" name="Google Shape;523;p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4" name="Google Shape;524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216" y="868781"/>
            <a:ext cx="5179690" cy="365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>
            <a:spLocks noGrp="1"/>
          </p:cNvSpPr>
          <p:nvPr>
            <p:ph type="title"/>
          </p:nvPr>
        </p:nvSpPr>
        <p:spPr>
          <a:xfrm>
            <a:off x="1433527" y="239387"/>
            <a:ext cx="6277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 Linear Classifier Fits This</a:t>
            </a:r>
            <a:endParaRPr/>
          </a:p>
        </p:txBody>
      </p:sp>
      <p:sp>
        <p:nvSpPr>
          <p:cNvPr id="531" name="Google Shape;531;p8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32" name="Google Shape;532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3" name="Google Shape;533;p80"/>
          <p:cNvPicPr preferRelativeResize="0"/>
          <p:nvPr/>
        </p:nvPicPr>
        <p:blipFill rotWithShape="1">
          <a:blip r:embed="rId3">
            <a:alphaModFix/>
          </a:blip>
          <a:srcRect l="14246" r="4393"/>
          <a:stretch/>
        </p:blipFill>
        <p:spPr>
          <a:xfrm>
            <a:off x="1884023" y="1073822"/>
            <a:ext cx="5375953" cy="318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54"/>
          <p:cNvPicPr preferRelativeResize="0"/>
          <p:nvPr/>
        </p:nvPicPr>
        <p:blipFill rotWithShape="1">
          <a:blip r:embed="rId3">
            <a:alphaModFix/>
          </a:blip>
          <a:srcRect l="4083" r="3100" b="189"/>
          <a:stretch/>
        </p:blipFill>
        <p:spPr>
          <a:xfrm>
            <a:off x="1231015" y="272304"/>
            <a:ext cx="6754926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539" name="Google Shape;539;p8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920" y="1008537"/>
            <a:ext cx="5485619" cy="355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Non-Linear Separation</a:t>
            </a:r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48" name="Google Shape;548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82"/>
          <p:cNvPicPr preferRelativeResize="0"/>
          <p:nvPr/>
        </p:nvPicPr>
        <p:blipFill rotWithShape="1">
          <a:blip r:embed="rId3">
            <a:alphaModFix/>
          </a:blip>
          <a:srcRect l="18220"/>
          <a:stretch/>
        </p:blipFill>
        <p:spPr>
          <a:xfrm>
            <a:off x="2030314" y="1087025"/>
            <a:ext cx="5126942" cy="342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555" name="Google Shape;555;p8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56" name="Google Shape;556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511" y="1268017"/>
            <a:ext cx="5105845" cy="327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>
            <a:spLocks noGrp="1"/>
          </p:cNvSpPr>
          <p:nvPr>
            <p:ph type="title"/>
          </p:nvPr>
        </p:nvSpPr>
        <p:spPr>
          <a:xfrm>
            <a:off x="1433527" y="273845"/>
            <a:ext cx="6277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563" name="Google Shape;563;p8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64" name="Google Shape;564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84"/>
          <p:cNvPicPr preferRelativeResize="0"/>
          <p:nvPr/>
        </p:nvPicPr>
        <p:blipFill rotWithShape="1">
          <a:blip r:embed="rId3">
            <a:alphaModFix/>
          </a:blip>
          <a:srcRect b="5953"/>
          <a:stretch/>
        </p:blipFill>
        <p:spPr>
          <a:xfrm>
            <a:off x="1445796" y="976301"/>
            <a:ext cx="6252408" cy="36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571" name="Google Shape;571;p8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72" name="Google Shape;572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 With Multiple Constraints</a:t>
            </a:r>
            <a:endParaRPr/>
          </a:p>
        </p:txBody>
      </p:sp>
      <p:sp>
        <p:nvSpPr>
          <p:cNvPr id="579" name="Google Shape;579;p8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80" name="Google Shape;580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86"/>
          <p:cNvPicPr preferRelativeResize="0"/>
          <p:nvPr/>
        </p:nvPicPr>
        <p:blipFill rotWithShape="1">
          <a:blip r:embed="rId3">
            <a:alphaModFix/>
          </a:blip>
          <a:srcRect r="931" b="2152"/>
          <a:stretch/>
        </p:blipFill>
        <p:spPr>
          <a:xfrm>
            <a:off x="1763294" y="1006329"/>
            <a:ext cx="5564956" cy="350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587" name="Google Shape;587;p8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88" name="Google Shape;588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075" y="1045463"/>
            <a:ext cx="5506716" cy="357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Overfitting And Under Fitting</a:t>
            </a:r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96" name="Google Shape;596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329" y="1192067"/>
            <a:ext cx="5527816" cy="325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</a:t>
            </a:r>
            <a:endParaRPr/>
          </a:p>
        </p:txBody>
      </p:sp>
      <p:sp>
        <p:nvSpPr>
          <p:cNvPr id="603" name="Google Shape;603;p8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04" name="Google Shape;604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 rotWithShape="1">
          <a:blip r:embed="rId3">
            <a:alphaModFix/>
          </a:blip>
          <a:srcRect l="2343" b="3762"/>
          <a:stretch/>
        </p:blipFill>
        <p:spPr>
          <a:xfrm>
            <a:off x="1104181" y="1091863"/>
            <a:ext cx="6928551" cy="35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 – Not Any More</a:t>
            </a:r>
            <a:endParaRPr/>
          </a:p>
        </p:txBody>
      </p:sp>
      <p:sp>
        <p:nvSpPr>
          <p:cNvPr id="611" name="Google Shape;611;p9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12" name="Google Shape;612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90"/>
          <p:cNvPicPr preferRelativeResize="0"/>
          <p:nvPr/>
        </p:nvPicPr>
        <p:blipFill rotWithShape="1">
          <a:blip r:embed="rId3">
            <a:alphaModFix/>
          </a:blip>
          <a:srcRect l="3894" t="7749" r="5122"/>
          <a:stretch/>
        </p:blipFill>
        <p:spPr>
          <a:xfrm>
            <a:off x="1569400" y="1176581"/>
            <a:ext cx="6005199" cy="337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24" name="Google Shape;324;p55"/>
          <p:cNvSpPr txBox="1">
            <a:spLocks noGrp="1"/>
          </p:cNvSpPr>
          <p:nvPr>
            <p:ph type="body" idx="1"/>
          </p:nvPr>
        </p:nvSpPr>
        <p:spPr>
          <a:xfrm>
            <a:off x="1549403" y="853717"/>
            <a:ext cx="6045300" cy="3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Phase 1 :</a:t>
            </a:r>
            <a:endParaRPr sz="1600"/>
          </a:p>
          <a:p>
            <a:pPr marL="774700" lvl="2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Introduction to Machine Learning</a:t>
            </a:r>
            <a:endParaRPr sz="1500"/>
          </a:p>
          <a:p>
            <a:pPr marL="774700" lvl="2" indent="-158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Introduction to Python</a:t>
            </a:r>
            <a:endParaRPr sz="1500"/>
          </a:p>
          <a:p>
            <a:pPr marL="774700" lvl="2" indent="-158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Math for ML</a:t>
            </a:r>
            <a:endParaRPr sz="1500"/>
          </a:p>
          <a:p>
            <a:pPr marL="774700" lvl="2" indent="-158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Linear Regression</a:t>
            </a:r>
            <a:endParaRPr sz="1500"/>
          </a:p>
          <a:p>
            <a:pPr marL="774700" lvl="2" indent="-1587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Logistic Regression</a:t>
            </a:r>
            <a:endParaRPr sz="1500"/>
          </a:p>
          <a:p>
            <a:pPr marL="1270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Phase 2 :</a:t>
            </a:r>
            <a:endParaRPr sz="1600"/>
          </a:p>
          <a:p>
            <a:pPr marL="774700" lvl="2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Classification and Clustering </a:t>
            </a:r>
            <a:endParaRPr sz="1500"/>
          </a:p>
          <a:p>
            <a:pPr marL="774700" lvl="2" indent="-152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 sz="1500"/>
              <a:t>Time series and Reinforcement learning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500"/>
              <a:t>Phase 3:</a:t>
            </a:r>
            <a:endParaRPr sz="1500"/>
          </a:p>
          <a:p>
            <a:pPr marL="914400" lvl="0" indent="-3238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Text mining and Data Visualization </a:t>
            </a:r>
            <a:endParaRPr sz="1500"/>
          </a:p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Bayesian and Support vector machines </a:t>
            </a:r>
            <a:endParaRPr sz="1500"/>
          </a:p>
          <a:p>
            <a:pPr marL="9144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Advanced classification algorithms 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5"/>
          <p:cNvSpPr txBox="1">
            <a:spLocks noGrp="1"/>
          </p:cNvSpPr>
          <p:nvPr>
            <p:ph type="ftr" idx="11"/>
          </p:nvPr>
        </p:nvSpPr>
        <p:spPr>
          <a:xfrm>
            <a:off x="3343902" y="4701341"/>
            <a:ext cx="2456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Introduction to Python 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619" name="Google Shape;619;p9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20" name="Google Shape;620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621" name="Google Shape;62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1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3" name="Google Shape;623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29" name="Google Shape;629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30" name="Google Shape;630;p9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Step 1 - Starting with Python</a:t>
            </a:r>
            <a:endParaRPr/>
          </a:p>
        </p:txBody>
      </p:sp>
      <p:pic>
        <p:nvPicPr>
          <p:cNvPr id="631" name="Google Shape;631;p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7630" y="1455539"/>
            <a:ext cx="63966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37" name="Google Shape;637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38" name="Google Shape;638;p93"/>
          <p:cNvSpPr txBox="1"/>
          <p:nvPr/>
        </p:nvSpPr>
        <p:spPr>
          <a:xfrm>
            <a:off x="537590" y="638231"/>
            <a:ext cx="55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2 - Hello world Example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Google Shape;639;p93"/>
          <p:cNvPicPr preferRelativeResize="0"/>
          <p:nvPr/>
        </p:nvPicPr>
        <p:blipFill rotWithShape="1">
          <a:blip r:embed="rId3">
            <a:alphaModFix/>
          </a:blip>
          <a:srcRect l="1864"/>
          <a:stretch/>
        </p:blipFill>
        <p:spPr>
          <a:xfrm>
            <a:off x="620775" y="1495106"/>
            <a:ext cx="4389694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45" name="Google Shape;645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46" name="Google Shape;646;p94"/>
          <p:cNvSpPr txBox="1"/>
          <p:nvPr/>
        </p:nvSpPr>
        <p:spPr>
          <a:xfrm>
            <a:off x="537597" y="638231"/>
            <a:ext cx="583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3 –  Variables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94"/>
          <p:cNvPicPr preferRelativeResize="0"/>
          <p:nvPr/>
        </p:nvPicPr>
        <p:blipFill rotWithShape="1">
          <a:blip r:embed="rId3">
            <a:alphaModFix/>
          </a:blip>
          <a:srcRect l="1555"/>
          <a:stretch/>
        </p:blipFill>
        <p:spPr>
          <a:xfrm>
            <a:off x="654019" y="1334625"/>
            <a:ext cx="3602456" cy="276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53" name="Google Shape;653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54" name="Google Shape;654;p95"/>
          <p:cNvSpPr txBox="1"/>
          <p:nvPr/>
        </p:nvSpPr>
        <p:spPr>
          <a:xfrm>
            <a:off x="537595" y="638231"/>
            <a:ext cx="411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4 – Logical Operator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5" name="Google Shape;655;p95"/>
          <p:cNvPicPr preferRelativeResize="0"/>
          <p:nvPr/>
        </p:nvPicPr>
        <p:blipFill rotWithShape="1">
          <a:blip r:embed="rId3">
            <a:alphaModFix/>
          </a:blip>
          <a:srcRect l="2372"/>
          <a:stretch/>
        </p:blipFill>
        <p:spPr>
          <a:xfrm>
            <a:off x="665100" y="1486706"/>
            <a:ext cx="2274506" cy="18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61" name="Google Shape;661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62" name="Google Shape;662;p96"/>
          <p:cNvSpPr txBox="1"/>
          <p:nvPr/>
        </p:nvSpPr>
        <p:spPr>
          <a:xfrm>
            <a:off x="537593" y="638231"/>
            <a:ext cx="45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5 - Strings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3" name="Google Shape;663;p96"/>
          <p:cNvPicPr preferRelativeResize="0"/>
          <p:nvPr/>
        </p:nvPicPr>
        <p:blipFill rotWithShape="1">
          <a:blip r:embed="rId3">
            <a:alphaModFix/>
          </a:blip>
          <a:srcRect l="2704"/>
          <a:stretch/>
        </p:blipFill>
        <p:spPr>
          <a:xfrm>
            <a:off x="476663" y="1353094"/>
            <a:ext cx="2774775" cy="24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69" name="Google Shape;669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70" name="Google Shape;670;p97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6 - Lists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1" name="Google Shape;671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62" y="1435894"/>
            <a:ext cx="2496950" cy="228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77" name="Google Shape;677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78" name="Google Shape;678;p98"/>
          <p:cNvSpPr txBox="1"/>
          <p:nvPr/>
        </p:nvSpPr>
        <p:spPr>
          <a:xfrm>
            <a:off x="537601" y="638231"/>
            <a:ext cx="526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7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9" name="Google Shape;67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150" y="1336653"/>
            <a:ext cx="2492062" cy="258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86" name="Google Shape;686;p99"/>
          <p:cNvSpPr txBox="1"/>
          <p:nvPr/>
        </p:nvSpPr>
        <p:spPr>
          <a:xfrm>
            <a:off x="537590" y="638231"/>
            <a:ext cx="549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8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99"/>
          <p:cNvPicPr preferRelativeResize="0"/>
          <p:nvPr/>
        </p:nvPicPr>
        <p:blipFill rotWithShape="1">
          <a:blip r:embed="rId3">
            <a:alphaModFix/>
          </a:blip>
          <a:srcRect b="6129"/>
          <a:stretch/>
        </p:blipFill>
        <p:spPr>
          <a:xfrm>
            <a:off x="537581" y="1433513"/>
            <a:ext cx="4415831" cy="285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693" name="Google Shape;693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94" name="Google Shape;694;p100"/>
          <p:cNvSpPr txBox="1"/>
          <p:nvPr/>
        </p:nvSpPr>
        <p:spPr>
          <a:xfrm>
            <a:off x="537595" y="638231"/>
            <a:ext cx="530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9 – List Operators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5" name="Google Shape;695;p100"/>
          <p:cNvPicPr preferRelativeResize="0"/>
          <p:nvPr/>
        </p:nvPicPr>
        <p:blipFill rotWithShape="1">
          <a:blip r:embed="rId3">
            <a:alphaModFix/>
          </a:blip>
          <a:srcRect b="11103"/>
          <a:stretch/>
        </p:blipFill>
        <p:spPr>
          <a:xfrm>
            <a:off x="540919" y="1795013"/>
            <a:ext cx="2524257" cy="150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Machine Learning</a:t>
            </a:r>
            <a:endParaRPr/>
          </a:p>
        </p:txBody>
      </p:sp>
      <p:sp>
        <p:nvSpPr>
          <p:cNvPr id="332" name="Google Shape;332;p56"/>
          <p:cNvSpPr txBox="1">
            <a:spLocks noGrp="1"/>
          </p:cNvSpPr>
          <p:nvPr>
            <p:ph type="ftr" idx="11"/>
          </p:nvPr>
        </p:nvSpPr>
        <p:spPr>
          <a:xfrm>
            <a:off x="3343902" y="4674269"/>
            <a:ext cx="2456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601" y="1219679"/>
            <a:ext cx="6494797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01" name="Google Shape;701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02" name="Google Shape;702;p101"/>
          <p:cNvSpPr txBox="1"/>
          <p:nvPr/>
        </p:nvSpPr>
        <p:spPr>
          <a:xfrm>
            <a:off x="537596" y="638231"/>
            <a:ext cx="38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10 - Tuples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3" name="Google Shape;703;p101"/>
          <p:cNvPicPr preferRelativeResize="0"/>
          <p:nvPr/>
        </p:nvPicPr>
        <p:blipFill rotWithShape="1">
          <a:blip r:embed="rId3">
            <a:alphaModFix/>
          </a:blip>
          <a:srcRect l="961" t="3731" r="951" b="4575"/>
          <a:stretch/>
        </p:blipFill>
        <p:spPr>
          <a:xfrm>
            <a:off x="615188" y="1561518"/>
            <a:ext cx="2846250" cy="185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09" name="Google Shape;709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10" name="Google Shape;710;p102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11 - Set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102"/>
          <p:cNvPicPr preferRelativeResize="0"/>
          <p:nvPr/>
        </p:nvPicPr>
        <p:blipFill rotWithShape="1">
          <a:blip r:embed="rId3">
            <a:alphaModFix/>
          </a:blip>
          <a:srcRect l="1603" b="4361"/>
          <a:stretch/>
        </p:blipFill>
        <p:spPr>
          <a:xfrm>
            <a:off x="609675" y="1558088"/>
            <a:ext cx="4621238" cy="201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7" name="Google Shape;717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18" name="Google Shape;718;p103"/>
          <p:cNvSpPr txBox="1"/>
          <p:nvPr/>
        </p:nvSpPr>
        <p:spPr>
          <a:xfrm>
            <a:off x="537592" y="638231"/>
            <a:ext cx="498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12 - Dictionary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00" y="1240125"/>
            <a:ext cx="4434133" cy="115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25" name="Google Shape;725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26" name="Google Shape;726;p104"/>
          <p:cNvSpPr txBox="1"/>
          <p:nvPr/>
        </p:nvSpPr>
        <p:spPr>
          <a:xfrm>
            <a:off x="537592" y="638231"/>
            <a:ext cx="480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13 - Functions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p104"/>
          <p:cNvPicPr preferRelativeResize="0"/>
          <p:nvPr/>
        </p:nvPicPr>
        <p:blipFill rotWithShape="1">
          <a:blip r:embed="rId3">
            <a:alphaModFix/>
          </a:blip>
          <a:srcRect l="2555" r="3140"/>
          <a:stretch/>
        </p:blipFill>
        <p:spPr>
          <a:xfrm>
            <a:off x="731625" y="1531388"/>
            <a:ext cx="2449800" cy="191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33" name="Google Shape;733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4" name="Google Shape;734;p105"/>
          <p:cNvSpPr txBox="1"/>
          <p:nvPr/>
        </p:nvSpPr>
        <p:spPr>
          <a:xfrm>
            <a:off x="537592" y="638231"/>
            <a:ext cx="49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14 - Exception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5" name="Google Shape;735;p105"/>
          <p:cNvPicPr preferRelativeResize="0"/>
          <p:nvPr/>
        </p:nvPicPr>
        <p:blipFill rotWithShape="1">
          <a:blip r:embed="rId3">
            <a:alphaModFix/>
          </a:blip>
          <a:srcRect l="3147" b="3044"/>
          <a:stretch/>
        </p:blipFill>
        <p:spPr>
          <a:xfrm>
            <a:off x="698363" y="1741950"/>
            <a:ext cx="3333487" cy="2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Python Numpy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741" name="Google Shape;741;p10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42" name="Google Shape;742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743" name="Google Shape;74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6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– What is it?</a:t>
            </a:r>
            <a:endParaRPr/>
          </a:p>
        </p:txBody>
      </p:sp>
      <p:sp>
        <p:nvSpPr>
          <p:cNvPr id="751" name="Google Shape;751;p107"/>
          <p:cNvSpPr txBox="1">
            <a:spLocks noGrp="1"/>
          </p:cNvSpPr>
          <p:nvPr>
            <p:ph type="body" idx="1"/>
          </p:nvPr>
        </p:nvSpPr>
        <p:spPr>
          <a:xfrm>
            <a:off x="1433526" y="1610017"/>
            <a:ext cx="48669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 library to play with multi-dimensional arrays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It is Numerical Python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Numpy and Mathplotlib go hand in glove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This is a open source library</a:t>
            </a:r>
            <a:endParaRPr/>
          </a:p>
        </p:txBody>
      </p:sp>
      <p:sp>
        <p:nvSpPr>
          <p:cNvPr id="752" name="Google Shape;752;p10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53" name="Google Shape;753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Installing ML Libraries Using Conda</a:t>
            </a:r>
            <a:endParaRPr/>
          </a:p>
        </p:txBody>
      </p:sp>
      <p:sp>
        <p:nvSpPr>
          <p:cNvPr id="759" name="Google Shape;759;p108"/>
          <p:cNvSpPr txBox="1">
            <a:spLocks noGrp="1"/>
          </p:cNvSpPr>
          <p:nvPr>
            <p:ph type="body" idx="1"/>
          </p:nvPr>
        </p:nvSpPr>
        <p:spPr>
          <a:xfrm>
            <a:off x="1637663" y="2371294"/>
            <a:ext cx="58686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https://www.davidculley.com/installing-python-on-a-mac/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/>
              <a:t>https://conda.io/docs/user-guide/install/windows.html</a:t>
            </a:r>
            <a:endParaRPr/>
          </a:p>
        </p:txBody>
      </p:sp>
      <p:sp>
        <p:nvSpPr>
          <p:cNvPr id="760" name="Google Shape;760;p10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61" name="Google Shape;761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one Dimensional Two Dimensional Arrays</a:t>
            </a:r>
            <a:endParaRPr/>
          </a:p>
        </p:txBody>
      </p:sp>
      <p:sp>
        <p:nvSpPr>
          <p:cNvPr id="767" name="Google Shape;767;p10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68" name="Google Shape;768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075" y="1268016"/>
            <a:ext cx="2994438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222" y="1268016"/>
            <a:ext cx="3434126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Dimensions</a:t>
            </a:r>
            <a:endParaRPr/>
          </a:p>
        </p:txBody>
      </p:sp>
      <p:sp>
        <p:nvSpPr>
          <p:cNvPr id="776" name="Google Shape;776;p11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77" name="Google Shape;777;p1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8" name="Google Shape;778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9762" y="1060472"/>
            <a:ext cx="44044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340" name="Google Shape;340;p5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57"/>
          <p:cNvSpPr txBox="1">
            <a:spLocks noGrp="1"/>
          </p:cNvSpPr>
          <p:nvPr>
            <p:ph type="body" idx="1"/>
          </p:nvPr>
        </p:nvSpPr>
        <p:spPr>
          <a:xfrm>
            <a:off x="1474168" y="1413393"/>
            <a:ext cx="61956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Flood of data available (especially with the advent of the internet)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computation power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Growing progress in available algorithms and theory developed by researchers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support from industries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Data type</a:t>
            </a:r>
            <a:endParaRPr/>
          </a:p>
        </p:txBody>
      </p:sp>
      <p:sp>
        <p:nvSpPr>
          <p:cNvPr id="784" name="Google Shape;784;p11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85" name="Google Shape;785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p111"/>
          <p:cNvPicPr preferRelativeResize="0"/>
          <p:nvPr/>
        </p:nvPicPr>
        <p:blipFill rotWithShape="1">
          <a:blip r:embed="rId3">
            <a:alphaModFix/>
          </a:blip>
          <a:srcRect l="134" t="-399" r="9872" b="2943"/>
          <a:stretch/>
        </p:blipFill>
        <p:spPr>
          <a:xfrm>
            <a:off x="2348042" y="1259853"/>
            <a:ext cx="4447918" cy="334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Shape</a:t>
            </a:r>
            <a:endParaRPr/>
          </a:p>
        </p:txBody>
      </p:sp>
      <p:sp>
        <p:nvSpPr>
          <p:cNvPr id="792" name="Google Shape;792;p11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793" name="Google Shape;793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49" y="1459524"/>
            <a:ext cx="3109425" cy="241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12"/>
          <p:cNvPicPr preferRelativeResize="0"/>
          <p:nvPr/>
        </p:nvPicPr>
        <p:blipFill rotWithShape="1">
          <a:blip r:embed="rId4">
            <a:alphaModFix/>
          </a:blip>
          <a:srcRect l="3827"/>
          <a:stretch/>
        </p:blipFill>
        <p:spPr>
          <a:xfrm>
            <a:off x="4735234" y="1098587"/>
            <a:ext cx="2975241" cy="326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And Examples - Reshape</a:t>
            </a:r>
            <a:endParaRPr/>
          </a:p>
        </p:txBody>
      </p:sp>
      <p:sp>
        <p:nvSpPr>
          <p:cNvPr id="801" name="Google Shape;801;p11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02" name="Google Shape;802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3" name="Google Shape;80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060" y="1268017"/>
            <a:ext cx="5095295" cy="321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Range</a:t>
            </a:r>
            <a:endParaRPr/>
          </a:p>
        </p:txBody>
      </p:sp>
      <p:sp>
        <p:nvSpPr>
          <p:cNvPr id="809" name="Google Shape;809;p11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10" name="Google Shape;810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1" name="Google Shape;811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3610" y="1371405"/>
            <a:ext cx="5042549" cy="302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5"/>
          <p:cNvSpPr txBox="1">
            <a:spLocks noGrp="1"/>
          </p:cNvSpPr>
          <p:nvPr>
            <p:ph type="title"/>
          </p:nvPr>
        </p:nvSpPr>
        <p:spPr>
          <a:xfrm>
            <a:off x="1374993" y="273844"/>
            <a:ext cx="6394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With Multiple Dimensions - 3 Dimensional arrays</a:t>
            </a:r>
            <a:endParaRPr/>
          </a:p>
        </p:txBody>
      </p:sp>
      <p:sp>
        <p:nvSpPr>
          <p:cNvPr id="817" name="Google Shape;817;p11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18" name="Google Shape;818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740" y="1019105"/>
            <a:ext cx="248652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For More Examples On Numpy</a:t>
            </a:r>
            <a:endParaRPr/>
          </a:p>
        </p:txBody>
      </p:sp>
      <p:sp>
        <p:nvSpPr>
          <p:cNvPr id="825" name="Google Shape;825;p116"/>
          <p:cNvSpPr txBox="1">
            <a:spLocks noGrp="1"/>
          </p:cNvSpPr>
          <p:nvPr>
            <p:ph type="body" idx="1"/>
          </p:nvPr>
        </p:nvSpPr>
        <p:spPr>
          <a:xfrm>
            <a:off x="1433527" y="2681137"/>
            <a:ext cx="62772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"/>
              <a:t>https://www.tutorialspoint.com/numpy/numpy_array_from_existing_data.htm</a:t>
            </a:r>
            <a:endParaRPr/>
          </a:p>
        </p:txBody>
      </p:sp>
      <p:sp>
        <p:nvSpPr>
          <p:cNvPr id="826" name="Google Shape;826;p11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27" name="Google Shape;827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Pandas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833" name="Google Shape;833;p11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34" name="Google Shape;834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835" name="Google Shape;835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17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7" name="Google Shape;837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Overview</a:t>
            </a:r>
            <a:endParaRPr/>
          </a:p>
        </p:txBody>
      </p:sp>
      <p:sp>
        <p:nvSpPr>
          <p:cNvPr id="843" name="Google Shape;843;p118"/>
          <p:cNvSpPr txBox="1">
            <a:spLocks noGrp="1"/>
          </p:cNvSpPr>
          <p:nvPr>
            <p:ph type="body" idx="1"/>
          </p:nvPr>
        </p:nvSpPr>
        <p:spPr>
          <a:xfrm>
            <a:off x="700409" y="1268016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 Used for data cleansing and analysis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Open source, low latency data processing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Used for econometrics of multidimensional data (Pandata)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Wes McKinney founded this in 2008</a:t>
            </a:r>
            <a:endParaRPr/>
          </a:p>
        </p:txBody>
      </p:sp>
      <p:sp>
        <p:nvSpPr>
          <p:cNvPr id="844" name="Google Shape;844;p11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Key Features</a:t>
            </a:r>
            <a:endParaRPr/>
          </a:p>
        </p:txBody>
      </p:sp>
      <p:pic>
        <p:nvPicPr>
          <p:cNvPr id="853" name="Google Shape;853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18" y="1268016"/>
            <a:ext cx="6730314" cy="336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0"/>
          <p:cNvSpPr txBox="1">
            <a:spLocks noGrp="1"/>
          </p:cNvSpPr>
          <p:nvPr>
            <p:ph type="title"/>
          </p:nvPr>
        </p:nvSpPr>
        <p:spPr>
          <a:xfrm>
            <a:off x="1433526" y="31797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Structures in Pandas</a:t>
            </a:r>
            <a:endParaRPr/>
          </a:p>
        </p:txBody>
      </p:sp>
      <p:sp>
        <p:nvSpPr>
          <p:cNvPr id="859" name="Google Shape;859;p12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Google Shape;86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355" y="1518049"/>
            <a:ext cx="5531965" cy="284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Some Sample Applications</a:t>
            </a:r>
            <a:endParaRPr/>
          </a:p>
        </p:txBody>
      </p:sp>
      <p:sp>
        <p:nvSpPr>
          <p:cNvPr id="348" name="Google Shape;348;p58"/>
          <p:cNvSpPr txBox="1">
            <a:spLocks noGrp="1"/>
          </p:cNvSpPr>
          <p:nvPr>
            <p:ph type="body" idx="1"/>
          </p:nvPr>
        </p:nvSpPr>
        <p:spPr>
          <a:xfrm>
            <a:off x="1433527" y="1301354"/>
            <a:ext cx="51735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Amazon product recommendations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Siri, Google Now 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Text to speech, translations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Image recognition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Chatbots</a:t>
            </a:r>
            <a:endParaRPr/>
          </a:p>
        </p:txBody>
      </p:sp>
      <p:sp>
        <p:nvSpPr>
          <p:cNvPr id="349" name="Google Shape;349;p58"/>
          <p:cNvSpPr txBox="1">
            <a:spLocks noGrp="1"/>
          </p:cNvSpPr>
          <p:nvPr>
            <p:ph type="ftr" idx="11"/>
          </p:nvPr>
        </p:nvSpPr>
        <p:spPr>
          <a:xfrm>
            <a:off x="3343902" y="4632723"/>
            <a:ext cx="2456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50" name="Google Shape;350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026" y="1354712"/>
            <a:ext cx="2057400" cy="10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286" y="2779422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>
            <a:spLocks noGrp="1"/>
          </p:cNvSpPr>
          <p:nvPr>
            <p:ph type="title"/>
          </p:nvPr>
        </p:nvSpPr>
        <p:spPr>
          <a:xfrm>
            <a:off x="1433527" y="412156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Series</a:t>
            </a:r>
            <a:endParaRPr/>
          </a:p>
        </p:txBody>
      </p:sp>
      <p:sp>
        <p:nvSpPr>
          <p:cNvPr id="867" name="Google Shape;867;p12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768" y="1787323"/>
            <a:ext cx="4400071" cy="163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875" name="Google Shape;875;p12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7" name="Google Shape;877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77" y="1485526"/>
            <a:ext cx="4503804" cy="27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23"/>
          <p:cNvSpPr txBox="1">
            <a:spLocks noGrp="1"/>
          </p:cNvSpPr>
          <p:nvPr>
            <p:ph type="title"/>
          </p:nvPr>
        </p:nvSpPr>
        <p:spPr>
          <a:xfrm>
            <a:off x="1457674" y="442711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Panels</a:t>
            </a:r>
            <a:endParaRPr/>
          </a:p>
        </p:txBody>
      </p:sp>
      <p:sp>
        <p:nvSpPr>
          <p:cNvPr id="883" name="Google Shape;883;p12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5" name="Google Shape;885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152" y="1966685"/>
            <a:ext cx="4693984" cy="133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Empty Series - Example</a:t>
            </a:r>
            <a:endParaRPr/>
          </a:p>
        </p:txBody>
      </p:sp>
      <p:sp>
        <p:nvSpPr>
          <p:cNvPr id="891" name="Google Shape;891;p12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3" name="Google Shape;89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94" y="1352185"/>
            <a:ext cx="5379244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694" y="2873138"/>
            <a:ext cx="4929807" cy="17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Indexing</a:t>
            </a:r>
            <a:endParaRPr/>
          </a:p>
        </p:txBody>
      </p:sp>
      <p:sp>
        <p:nvSpPr>
          <p:cNvPr id="900" name="Google Shape;900;p12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81" y="1492828"/>
            <a:ext cx="5765006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– Series from dict</a:t>
            </a:r>
            <a:endParaRPr/>
          </a:p>
        </p:txBody>
      </p:sp>
      <p:sp>
        <p:nvSpPr>
          <p:cNvPr id="908" name="Google Shape;908;p1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0" name="Google Shape;91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19" y="1382325"/>
            <a:ext cx="3754481" cy="290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325"/>
            <a:ext cx="4007194" cy="290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data frame representation</a:t>
            </a:r>
            <a:endParaRPr/>
          </a:p>
        </p:txBody>
      </p:sp>
      <p:sp>
        <p:nvSpPr>
          <p:cNvPr id="917" name="Google Shape;917;p1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9" name="Google Shape;919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458" y="1076045"/>
            <a:ext cx="4102947" cy="354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an empty data frame</a:t>
            </a:r>
            <a:endParaRPr/>
          </a:p>
        </p:txBody>
      </p:sp>
      <p:sp>
        <p:nvSpPr>
          <p:cNvPr id="925" name="Google Shape;925;p1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0" y="1455769"/>
            <a:ext cx="4057875" cy="2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data frames from lists</a:t>
            </a:r>
            <a:endParaRPr/>
          </a:p>
        </p:txBody>
      </p:sp>
      <p:sp>
        <p:nvSpPr>
          <p:cNvPr id="933" name="Google Shape;933;p1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5" name="Google Shape;93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63" y="1376288"/>
            <a:ext cx="4386262" cy="30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Dataframes with row indices</a:t>
            </a:r>
            <a:endParaRPr/>
          </a:p>
        </p:txBody>
      </p:sp>
      <p:sp>
        <p:nvSpPr>
          <p:cNvPr id="941" name="Google Shape;941;p1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3" name="Google Shape;94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31" y="1653562"/>
            <a:ext cx="5272088" cy="29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How Does A Machine Learn?</a:t>
            </a:r>
            <a:endParaRPr/>
          </a:p>
        </p:txBody>
      </p:sp>
      <p:sp>
        <p:nvSpPr>
          <p:cNvPr id="358" name="Google Shape;358;p5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969" y="1268017"/>
            <a:ext cx="6464062" cy="291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Selecting columns</a:t>
            </a:r>
            <a:endParaRPr/>
          </a:p>
        </p:txBody>
      </p:sp>
      <p:sp>
        <p:nvSpPr>
          <p:cNvPr id="949" name="Google Shape;949;p1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1" name="Google Shape;95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42589"/>
            <a:ext cx="6486525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Creating panels</a:t>
            </a:r>
            <a:endParaRPr/>
          </a:p>
        </p:txBody>
      </p:sp>
      <p:sp>
        <p:nvSpPr>
          <p:cNvPr id="957" name="Google Shape;957;p1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9" name="Google Shape;95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6660"/>
            <a:ext cx="63865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Matplotlib overview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965" name="Google Shape;965;p1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966" name="Google Shape;966;p1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pic>
        <p:nvPicPr>
          <p:cNvPr id="967" name="Google Shape;96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33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9" name="Google Shape;969;p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Example plot</a:t>
            </a:r>
            <a:endParaRPr/>
          </a:p>
        </p:txBody>
      </p:sp>
      <p:sp>
        <p:nvSpPr>
          <p:cNvPr id="975" name="Google Shape;975;p1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7" name="Google Shape;97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1117407"/>
            <a:ext cx="3405948" cy="89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8708" y="2109268"/>
            <a:ext cx="4296335" cy="247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 2D graphs</a:t>
            </a:r>
            <a:endParaRPr/>
          </a:p>
        </p:txBody>
      </p:sp>
      <p:sp>
        <p:nvSpPr>
          <p:cNvPr id="984" name="Google Shape;984;p1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863" y="1268016"/>
            <a:ext cx="2982365" cy="8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6471" y="1944530"/>
            <a:ext cx="3944004" cy="282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Plotting with different styles</a:t>
            </a:r>
            <a:endParaRPr/>
          </a:p>
        </p:txBody>
      </p:sp>
      <p:sp>
        <p:nvSpPr>
          <p:cNvPr id="993" name="Google Shape;993;p1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5" name="Google Shape;995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299" y="1038211"/>
            <a:ext cx="5905186" cy="344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More examples</a:t>
            </a:r>
            <a:endParaRPr/>
          </a:p>
        </p:txBody>
      </p:sp>
      <p:sp>
        <p:nvSpPr>
          <p:cNvPr id="1002" name="Google Shape;1002;p137"/>
          <p:cNvSpPr txBox="1">
            <a:spLocks noGrp="1"/>
          </p:cNvSpPr>
          <p:nvPr>
            <p:ph type="body" idx="1"/>
          </p:nvPr>
        </p:nvSpPr>
        <p:spPr>
          <a:xfrm>
            <a:off x="933191" y="1385888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https://matplotlib.org/users/pyplot_tutorial.html</a:t>
            </a:r>
            <a:r>
              <a:rPr lang="en"/>
              <a:t> </a:t>
            </a:r>
            <a:endParaRPr/>
          </a:p>
        </p:txBody>
      </p:sp>
      <p:sp>
        <p:nvSpPr>
          <p:cNvPr id="1003" name="Google Shape;1003;p1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/>
              <a:t>Math for ML</a:t>
            </a:r>
            <a:endParaRPr sz="3000"/>
          </a:p>
        </p:txBody>
      </p:sp>
      <p:sp>
        <p:nvSpPr>
          <p:cNvPr id="1010" name="Google Shape;1010;p1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11" name="Google Shape;1011;p1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pic>
        <p:nvPicPr>
          <p:cNvPr id="1012" name="Google Shape;1012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Mathematics for Machine Learning</a:t>
            </a:r>
            <a:endParaRPr/>
          </a:p>
        </p:txBody>
      </p:sp>
      <p:sp>
        <p:nvSpPr>
          <p:cNvPr id="1018" name="Google Shape;1018;p13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19" name="Google Shape;1019;p13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pic>
        <p:nvPicPr>
          <p:cNvPr id="1020" name="Google Shape;1020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891" y="1325838"/>
            <a:ext cx="6118700" cy="338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 Algebra - Motivation</a:t>
            </a:r>
            <a:endParaRPr/>
          </a:p>
        </p:txBody>
      </p:sp>
      <p:sp>
        <p:nvSpPr>
          <p:cNvPr id="1026" name="Google Shape;1026;p14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27" name="Google Shape;1027;p14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1028" name="Google Shape;1028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4" y="1637864"/>
            <a:ext cx="7030946" cy="250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Machine Learning Example</a:t>
            </a:r>
            <a:endParaRPr/>
          </a:p>
        </p:txBody>
      </p:sp>
      <p:sp>
        <p:nvSpPr>
          <p:cNvPr id="366" name="Google Shape;366;p6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367" name="Google Shape;367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60"/>
          <p:cNvPicPr preferRelativeResize="0"/>
          <p:nvPr/>
        </p:nvPicPr>
        <p:blipFill rotWithShape="1">
          <a:blip r:embed="rId3">
            <a:alphaModFix/>
          </a:blip>
          <a:srcRect r="1390" b="4534"/>
          <a:stretch/>
        </p:blipFill>
        <p:spPr>
          <a:xfrm>
            <a:off x="2161206" y="971228"/>
            <a:ext cx="4821588" cy="345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– Linear Algebra</a:t>
            </a:r>
            <a:endParaRPr/>
          </a:p>
        </p:txBody>
      </p:sp>
      <p:sp>
        <p:nvSpPr>
          <p:cNvPr id="1034" name="Google Shape;1034;p14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35" name="Google Shape;1035;p14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pic>
        <p:nvPicPr>
          <p:cNvPr id="1036" name="Google Shape;1036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351" y="1268016"/>
            <a:ext cx="7470235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- Motivation</a:t>
            </a:r>
            <a:endParaRPr/>
          </a:p>
        </p:txBody>
      </p:sp>
      <p:sp>
        <p:nvSpPr>
          <p:cNvPr id="1042" name="Google Shape;1042;p14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43" name="Google Shape;1043;p14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  <p:pic>
        <p:nvPicPr>
          <p:cNvPr id="1044" name="Google Shape;1044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75" y="1404938"/>
            <a:ext cx="6359600" cy="3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Random Samples</a:t>
            </a:r>
            <a:endParaRPr/>
          </a:p>
        </p:txBody>
      </p:sp>
      <p:sp>
        <p:nvSpPr>
          <p:cNvPr id="1050" name="Google Shape;1050;p14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51" name="Google Shape;1051;p14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1052" name="Google Shape;1052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78912"/>
            <a:ext cx="7623790" cy="30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Statistics - Motivation</a:t>
            </a:r>
            <a:endParaRPr/>
          </a:p>
        </p:txBody>
      </p:sp>
      <p:sp>
        <p:nvSpPr>
          <p:cNvPr id="1058" name="Google Shape;1058;p14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59" name="Google Shape;1059;p14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1060" name="Google Shape;1060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000" y="1268053"/>
            <a:ext cx="4601725" cy="3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Measures of Variation</a:t>
            </a:r>
            <a:endParaRPr/>
          </a:p>
        </p:txBody>
      </p:sp>
      <p:sp>
        <p:nvSpPr>
          <p:cNvPr id="1066" name="Google Shape;1066;p14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67" name="Google Shape;1067;p14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1068" name="Google Shape;1068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01" y="1268050"/>
            <a:ext cx="6272976" cy="3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Geometry - Basics</a:t>
            </a:r>
            <a:endParaRPr/>
          </a:p>
        </p:txBody>
      </p:sp>
      <p:sp>
        <p:nvSpPr>
          <p:cNvPr id="1074" name="Google Shape;1074;p14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75" name="Google Shape;1075;p14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1076" name="Google Shape;1076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624" y="1362200"/>
            <a:ext cx="2308125" cy="2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996" y="1268023"/>
            <a:ext cx="3213254" cy="29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-  Calculus</a:t>
            </a:r>
            <a:endParaRPr/>
          </a:p>
        </p:txBody>
      </p:sp>
      <p:sp>
        <p:nvSpPr>
          <p:cNvPr id="1083" name="Google Shape;1083;p14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84" name="Google Shape;1084;p14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1085" name="Google Shape;108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16"/>
            <a:ext cx="5035809" cy="32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Meaning of Derivative</a:t>
            </a:r>
            <a:endParaRPr/>
          </a:p>
        </p:txBody>
      </p:sp>
      <p:sp>
        <p:nvSpPr>
          <p:cNvPr id="1091" name="Google Shape;1091;p14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92" name="Google Shape;1092;p14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1093" name="Google Shape;1093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73" y="1128808"/>
            <a:ext cx="4921378" cy="363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Basics </a:t>
            </a:r>
            <a:endParaRPr/>
          </a:p>
        </p:txBody>
      </p:sp>
      <p:pic>
        <p:nvPicPr>
          <p:cNvPr id="1099" name="Google Shape;1099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Has Magnitude And Direction</a:t>
            </a:r>
            <a:endParaRPr/>
          </a:p>
        </p:txBody>
      </p:sp>
      <p:sp>
        <p:nvSpPr>
          <p:cNvPr id="1105" name="Google Shape;1105;p15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106" name="Google Shape;1106;p15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1107" name="Google Shape;1107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621" y="1714093"/>
            <a:ext cx="5394768" cy="260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3193</Words>
  <Application>Microsoft Macintosh PowerPoint</Application>
  <PresentationFormat>On-screen Show (16:9)</PresentationFormat>
  <Paragraphs>926</Paragraphs>
  <Slides>246</Slides>
  <Notes>246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246</vt:i4>
      </vt:variant>
    </vt:vector>
  </HeadingPairs>
  <TitlesOfParts>
    <vt:vector size="253" baseType="lpstr">
      <vt:lpstr>Arial</vt:lpstr>
      <vt:lpstr>Calibri</vt:lpstr>
      <vt:lpstr>Georgia</vt:lpstr>
      <vt:lpstr>Simple Light</vt:lpstr>
      <vt:lpstr>Office Theme</vt:lpstr>
      <vt:lpstr>1_Office Theme</vt:lpstr>
      <vt:lpstr>1_Office Theme</vt:lpstr>
      <vt:lpstr>Machine Learning with Python </vt:lpstr>
      <vt:lpstr>PowerPoint Presentation</vt:lpstr>
      <vt:lpstr>PowerPoint Presentation</vt:lpstr>
      <vt:lpstr>Agenda</vt:lpstr>
      <vt:lpstr>Why Machine Learning</vt:lpstr>
      <vt:lpstr>Why Now?</vt:lpstr>
      <vt:lpstr>Some Sample Applications</vt:lpstr>
      <vt:lpstr>How Does A Machine Learn?</vt:lpstr>
      <vt:lpstr>Simple Machine Learning Example</vt:lpstr>
      <vt:lpstr>Preprocess Data</vt:lpstr>
      <vt:lpstr>Spam Classifier</vt:lpstr>
      <vt:lpstr>Spam Classifier</vt:lpstr>
      <vt:lpstr>Spam Classifier</vt:lpstr>
      <vt:lpstr>Spam Classifier</vt:lpstr>
      <vt:lpstr>Spam Classifier</vt:lpstr>
      <vt:lpstr>Linear Classifier</vt:lpstr>
      <vt:lpstr>Best Fit Line</vt:lpstr>
      <vt:lpstr>When A New Email Is Sent</vt:lpstr>
      <vt:lpstr>Which Is The Right Line?</vt:lpstr>
      <vt:lpstr>Which Is The Right Line?</vt:lpstr>
      <vt:lpstr>Which Is The Right Line?</vt:lpstr>
      <vt:lpstr>Sample Decision Tree</vt:lpstr>
      <vt:lpstr>Classifier</vt:lpstr>
      <vt:lpstr>Data Set - Fruits</vt:lpstr>
      <vt:lpstr>Decision Tree</vt:lpstr>
      <vt:lpstr>PowerPoint Presentation</vt:lpstr>
      <vt:lpstr>Regression vs Classification</vt:lpstr>
      <vt:lpstr>Maximum Margin</vt:lpstr>
      <vt:lpstr>No Linear Classifier Fits This</vt:lpstr>
      <vt:lpstr>Which One?</vt:lpstr>
      <vt:lpstr>Non-Linear Separation</vt:lpstr>
      <vt:lpstr>K-Nearest Neighbors</vt:lpstr>
      <vt:lpstr>Decision Trees</vt:lpstr>
      <vt:lpstr>Sample Decision Tree</vt:lpstr>
      <vt:lpstr>Decision Tree With Multiple Constraints</vt:lpstr>
      <vt:lpstr>Which One?</vt:lpstr>
      <vt:lpstr>Overfitting And Under Fitting</vt:lpstr>
      <vt:lpstr>Less is More</vt:lpstr>
      <vt:lpstr>Less Is More – Not Any More</vt:lpstr>
      <vt:lpstr>Introduction to Python  </vt:lpstr>
      <vt:lpstr>Step 1 - Starting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Numpy </vt:lpstr>
      <vt:lpstr>Numpy – What is it?</vt:lpstr>
      <vt:lpstr>Installing ML Libraries Using Conda</vt:lpstr>
      <vt:lpstr>Numpy Examples - one Dimensional Two Dimensional Arrays</vt:lpstr>
      <vt:lpstr>Numpy Examples - Set Dimensions</vt:lpstr>
      <vt:lpstr>Numpy Examples - Set Data type</vt:lpstr>
      <vt:lpstr>Numpy Arrays - Shape</vt:lpstr>
      <vt:lpstr>Numpy Arrays And Examples - Reshape</vt:lpstr>
      <vt:lpstr>Numpy Arrays - Range</vt:lpstr>
      <vt:lpstr>Numpy Arrays With Multiple Dimensions - 3 Dimensional arrays</vt:lpstr>
      <vt:lpstr>For More Examples On Numpy</vt:lpstr>
      <vt:lpstr>Pandas </vt:lpstr>
      <vt:lpstr>Pandas Overview</vt:lpstr>
      <vt:lpstr>Key Features</vt:lpstr>
      <vt:lpstr>Data Structures in Pandas</vt:lpstr>
      <vt:lpstr>Series</vt:lpstr>
      <vt:lpstr>Frames</vt:lpstr>
      <vt:lpstr>Panels</vt:lpstr>
      <vt:lpstr>Empty Series - Example</vt:lpstr>
      <vt:lpstr>Pandas Indexing</vt:lpstr>
      <vt:lpstr>Pandas – Series from dict</vt:lpstr>
      <vt:lpstr>Pandas data frame representation</vt:lpstr>
      <vt:lpstr>Create an empty data frame</vt:lpstr>
      <vt:lpstr>Create data frames from lists</vt:lpstr>
      <vt:lpstr>Dataframes with row indices</vt:lpstr>
      <vt:lpstr>Selecting columns</vt:lpstr>
      <vt:lpstr>Creating panels</vt:lpstr>
      <vt:lpstr>Matplotlib overview </vt:lpstr>
      <vt:lpstr>Example plot</vt:lpstr>
      <vt:lpstr>Plot 2D graphs</vt:lpstr>
      <vt:lpstr>Plotting with different styles</vt:lpstr>
      <vt:lpstr>More examples</vt:lpstr>
      <vt:lpstr>Math for ML</vt:lpstr>
      <vt:lpstr>Mathematics for Machine Learning</vt:lpstr>
      <vt:lpstr>Linear Algebra - Motivation</vt:lpstr>
      <vt:lpstr>Motivation – Linear Algebra</vt:lpstr>
      <vt:lpstr>Probability - Motivation</vt:lpstr>
      <vt:lpstr>Random Samples</vt:lpstr>
      <vt:lpstr>Statistics - Motivation</vt:lpstr>
      <vt:lpstr>Measures of Variation</vt:lpstr>
      <vt:lpstr>Geometry - Basics</vt:lpstr>
      <vt:lpstr>Motivation -  Calculus</vt:lpstr>
      <vt:lpstr>Meaning of Derivative</vt:lpstr>
      <vt:lpstr>Vector Basics </vt:lpstr>
      <vt:lpstr>Vector Has Magnitude And Direction</vt:lpstr>
      <vt:lpstr>Magnitude Of A Vector</vt:lpstr>
      <vt:lpstr>Addition of two vectors</vt:lpstr>
      <vt:lpstr>Subtraction of two vectors</vt:lpstr>
      <vt:lpstr>Projection of a vector</vt:lpstr>
      <vt:lpstr>Cosine and Dot product</vt:lpstr>
      <vt:lpstr>Vector Dot Product</vt:lpstr>
      <vt:lpstr>Vector – Space – NLP Example</vt:lpstr>
      <vt:lpstr>Basis Vectors - Definition</vt:lpstr>
      <vt:lpstr>Basis Vectors</vt:lpstr>
      <vt:lpstr>Spanning Set of a vector space</vt:lpstr>
      <vt:lpstr>Linearly dependent vectors</vt:lpstr>
      <vt:lpstr>Matrices </vt:lpstr>
      <vt:lpstr>Transformation </vt:lpstr>
      <vt:lpstr>Matrix transformation of spaces</vt:lpstr>
      <vt:lpstr>Matrix transformation of spaces</vt:lpstr>
      <vt:lpstr>Determinant </vt:lpstr>
      <vt:lpstr>Determinant of matrices</vt:lpstr>
      <vt:lpstr>Rotation Matrix</vt:lpstr>
      <vt:lpstr>Composition of Matrix transforms</vt:lpstr>
      <vt:lpstr>Rotation and Shear</vt:lpstr>
      <vt:lpstr>Gauss Elimination</vt:lpstr>
      <vt:lpstr>Inverse Matrix</vt:lpstr>
      <vt:lpstr>Sparse Matrix Representation - Triplet method</vt:lpstr>
      <vt:lpstr>Sparse Matrix Representation - Linked List </vt:lpstr>
      <vt:lpstr>Why to use Sparse Matrix</vt:lpstr>
      <vt:lpstr>Application of Sparse matrix</vt:lpstr>
      <vt:lpstr>Special matrices</vt:lpstr>
      <vt:lpstr>Eigenvalues and Eigenvectors  </vt:lpstr>
      <vt:lpstr>Eigen Vector</vt:lpstr>
      <vt:lpstr>A transformation</vt:lpstr>
      <vt:lpstr>Axis of rotation of an object</vt:lpstr>
      <vt:lpstr>Eigen Vector Definition</vt:lpstr>
      <vt:lpstr>Diagonalization</vt:lpstr>
      <vt:lpstr>Diagonal Matrix</vt:lpstr>
      <vt:lpstr>Diagonalization </vt:lpstr>
      <vt:lpstr>Computing Eigen vectors - Example</vt:lpstr>
      <vt:lpstr>Changing to Eigen Basis</vt:lpstr>
      <vt:lpstr>Change of basis</vt:lpstr>
      <vt:lpstr>Calculus for ML </vt:lpstr>
      <vt:lpstr>Fundamental theorem of Calculus</vt:lpstr>
      <vt:lpstr>Fundamental theorem of Calculus</vt:lpstr>
      <vt:lpstr>Multivariate functions</vt:lpstr>
      <vt:lpstr>Definition of derivative</vt:lpstr>
      <vt:lpstr>Power Rule</vt:lpstr>
      <vt:lpstr>What is Chain Rule  </vt:lpstr>
      <vt:lpstr> Chain rule</vt:lpstr>
      <vt:lpstr>Multivariate Chain Rule</vt:lpstr>
      <vt:lpstr>Second Order Derivative</vt:lpstr>
      <vt:lpstr>Differential Equation</vt:lpstr>
      <vt:lpstr>Partial Derivatives</vt:lpstr>
      <vt:lpstr>Integration</vt:lpstr>
      <vt:lpstr>Lagrange Multipliers</vt:lpstr>
      <vt:lpstr>Introduction to optimization</vt:lpstr>
      <vt:lpstr>Newton Raphson method</vt:lpstr>
      <vt:lpstr>Slope</vt:lpstr>
      <vt:lpstr>Newton Raphson method </vt:lpstr>
      <vt:lpstr>Newton Raphson Formula</vt:lpstr>
      <vt:lpstr>Newton Raphson iteration 1</vt:lpstr>
      <vt:lpstr>Newton Raphson iteration 2</vt:lpstr>
      <vt:lpstr>Newton Raphson iteration 3</vt:lpstr>
      <vt:lpstr>Newton Raphson Iteration 4</vt:lpstr>
      <vt:lpstr>Gradient </vt:lpstr>
      <vt:lpstr>Gradient </vt:lpstr>
      <vt:lpstr>Partial Differentiation - Gradient</vt:lpstr>
      <vt:lpstr>Gradient Vector</vt:lpstr>
      <vt:lpstr>Directional Derivative</vt:lpstr>
      <vt:lpstr>Gradient Descent</vt:lpstr>
      <vt:lpstr>Steps for GradientDescent</vt:lpstr>
      <vt:lpstr>Steepest Gradient Descent</vt:lpstr>
      <vt:lpstr>Probability </vt:lpstr>
      <vt:lpstr>Probability – Random Experiment</vt:lpstr>
      <vt:lpstr>Sample space</vt:lpstr>
      <vt:lpstr>Types of events</vt:lpstr>
      <vt:lpstr>Independent Events</vt:lpstr>
      <vt:lpstr>Probability Estimators</vt:lpstr>
      <vt:lpstr>Conditional Probability</vt:lpstr>
      <vt:lpstr>Bayes Theorem</vt:lpstr>
      <vt:lpstr>Random Variable </vt:lpstr>
      <vt:lpstr>Probability Distribution Of Random variable</vt:lpstr>
      <vt:lpstr>Probability trees</vt:lpstr>
      <vt:lpstr>Disjoints</vt:lpstr>
      <vt:lpstr>Addition Rule and Disjoint Events</vt:lpstr>
      <vt:lpstr>Probability distribution </vt:lpstr>
      <vt:lpstr>Probability Distribution</vt:lpstr>
      <vt:lpstr>Normal Distribution</vt:lpstr>
      <vt:lpstr>Binomial Distribution</vt:lpstr>
      <vt:lpstr>Binomial Distribution Graph</vt:lpstr>
      <vt:lpstr>Normal Vs Binomial Distribution</vt:lpstr>
      <vt:lpstr>Poisson Distribution</vt:lpstr>
      <vt:lpstr>Poisson Distribution Graph</vt:lpstr>
      <vt:lpstr>Binomial Vs Poisson Distribution </vt:lpstr>
      <vt:lpstr>Normal Approximation To Binomial</vt:lpstr>
      <vt:lpstr>Statistics of datasets </vt:lpstr>
      <vt:lpstr>Mean of a dataset</vt:lpstr>
      <vt:lpstr>Median </vt:lpstr>
      <vt:lpstr>Mode</vt:lpstr>
      <vt:lpstr>Standard Deviation</vt:lpstr>
      <vt:lpstr>Variance of a dataset</vt:lpstr>
      <vt:lpstr>Covariance Matrix</vt:lpstr>
      <vt:lpstr>Application Of Covariance Matrix</vt:lpstr>
      <vt:lpstr>Clustering</vt:lpstr>
      <vt:lpstr>Decision Errors</vt:lpstr>
      <vt:lpstr>Specificity</vt:lpstr>
      <vt:lpstr>Sensitivity</vt:lpstr>
      <vt:lpstr>Precision and Recall</vt:lpstr>
      <vt:lpstr>F1 Score</vt:lpstr>
      <vt:lpstr>Bias and Variance </vt:lpstr>
      <vt:lpstr>Goodness of fit Test</vt:lpstr>
      <vt:lpstr>Hypothesis Testing</vt:lpstr>
      <vt:lpstr>Hypothesis testing</vt:lpstr>
      <vt:lpstr>Probabilities</vt:lpstr>
      <vt:lpstr>Example</vt:lpstr>
      <vt:lpstr>Null Hypothesis and Alternate hypothesis</vt:lpstr>
      <vt:lpstr>Chi Square Test</vt:lpstr>
      <vt:lpstr>Chi square Test for Feature Selection</vt:lpstr>
      <vt:lpstr>Central Limit Theorem and Confidence Interval</vt:lpstr>
      <vt:lpstr>Central Limit Theorem</vt:lpstr>
      <vt:lpstr>Central Limit Theorem</vt:lpstr>
      <vt:lpstr>Sampling Variability</vt:lpstr>
      <vt:lpstr>Confidence Interval </vt:lpstr>
      <vt:lpstr>Inference and Significance</vt:lpstr>
      <vt:lpstr>Statistical Significance</vt:lpstr>
      <vt:lpstr>Statistical SIgnificance</vt:lpstr>
      <vt:lpstr>Statistical Significance t-Distribution</vt:lpstr>
      <vt:lpstr>Right Tail Significance</vt:lpstr>
      <vt:lpstr>2 Tailed significance</vt:lpstr>
      <vt:lpstr>Practical SIgnificance</vt:lpstr>
      <vt:lpstr>Linear Regression </vt:lpstr>
      <vt:lpstr>Sample Data</vt:lpstr>
      <vt:lpstr>Sample Data</vt:lpstr>
      <vt:lpstr>Linear Algebra</vt:lpstr>
      <vt:lpstr>Squared Error</vt:lpstr>
      <vt:lpstr>Coefficient Of Determination</vt:lpstr>
      <vt:lpstr>Low Variance And Positive Correlation</vt:lpstr>
      <vt:lpstr>Low Variance And Negative Correlation</vt:lpstr>
      <vt:lpstr>Polynomial Regression</vt:lpstr>
      <vt:lpstr>Ridge regression</vt:lpstr>
      <vt:lpstr>Non linear regression</vt:lpstr>
      <vt:lpstr>Logistic Regression </vt:lpstr>
      <vt:lpstr>Logit Function</vt:lpstr>
      <vt:lpstr>Odds Ratio</vt:lpstr>
      <vt:lpstr>Logistic regression</vt:lpstr>
      <vt:lpstr>Logistic regression</vt:lpstr>
      <vt:lpstr>Logistic Regression</vt:lpstr>
      <vt:lpstr>ROC Curve</vt:lpstr>
      <vt:lpstr>AUC Curve - Example</vt:lpstr>
      <vt:lpstr>Area Under the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Python </dc:title>
  <cp:lastModifiedBy>Arun Panayappan</cp:lastModifiedBy>
  <cp:revision>9</cp:revision>
  <dcterms:modified xsi:type="dcterms:W3CDTF">2019-10-17T13:53:28Z</dcterms:modified>
</cp:coreProperties>
</file>